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27"/>
  </p:notesMasterIdLst>
  <p:sldIdLst>
    <p:sldId id="333" r:id="rId2"/>
    <p:sldId id="348" r:id="rId3"/>
    <p:sldId id="352" r:id="rId4"/>
    <p:sldId id="350" r:id="rId5"/>
    <p:sldId id="351" r:id="rId6"/>
    <p:sldId id="335" r:id="rId7"/>
    <p:sldId id="336" r:id="rId8"/>
    <p:sldId id="347" r:id="rId9"/>
    <p:sldId id="353" r:id="rId10"/>
    <p:sldId id="354" r:id="rId11"/>
    <p:sldId id="355" r:id="rId12"/>
    <p:sldId id="337" r:id="rId13"/>
    <p:sldId id="360" r:id="rId14"/>
    <p:sldId id="358" r:id="rId15"/>
    <p:sldId id="361" r:id="rId16"/>
    <p:sldId id="359" r:id="rId17"/>
    <p:sldId id="339" r:id="rId18"/>
    <p:sldId id="340" r:id="rId19"/>
    <p:sldId id="341" r:id="rId20"/>
    <p:sldId id="342" r:id="rId21"/>
    <p:sldId id="343" r:id="rId22"/>
    <p:sldId id="344" r:id="rId23"/>
    <p:sldId id="345" r:id="rId24"/>
    <p:sldId id="356" r:id="rId25"/>
    <p:sldId id="357" r:id="rId26"/>
  </p:sldIdLst>
  <p:sldSz cx="12192000" cy="6858000"/>
  <p:notesSz cx="6858000" cy="9144000"/>
  <p:embeddedFontLst>
    <p:embeddedFont>
      <p:font typeface="Avenir Next" panose="020B0503020202020204" pitchFamily="34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83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13" roundtripDataSignature="AMtx7mjAqJdPZH+6tm7eFfURO46qIxfQE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94630"/>
  </p:normalViewPr>
  <p:slideViewPr>
    <p:cSldViewPr snapToGrid="0">
      <p:cViewPr varScale="1">
        <p:scale>
          <a:sx n="118" d="100"/>
          <a:sy n="118" d="100"/>
        </p:scale>
        <p:origin x="600" y="192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117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116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11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114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113" Type="http://customschemas.google.com/relationships/presentationmetadata" Target="metadata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‹N°›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>
          <a:extLst>
            <a:ext uri="{FF2B5EF4-FFF2-40B4-BE49-F238E27FC236}">
              <a16:creationId xmlns:a16="http://schemas.microsoft.com/office/drawing/2014/main" id="{6CC18F00-A3D6-6C88-AE6D-0172BFF175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ec62e53919_0_0:notes">
            <a:extLst>
              <a:ext uri="{FF2B5EF4-FFF2-40B4-BE49-F238E27FC236}">
                <a16:creationId xmlns:a16="http://schemas.microsoft.com/office/drawing/2014/main" id="{39193FA8-7C1C-DF1C-3FB4-735C75D3BE1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1ec62e53919_0_0:notes">
            <a:extLst>
              <a:ext uri="{FF2B5EF4-FFF2-40B4-BE49-F238E27FC236}">
                <a16:creationId xmlns:a16="http://schemas.microsoft.com/office/drawing/2014/main" id="{D56B8399-4964-A297-74BD-3355F5764CB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43573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>
          <a:extLst>
            <a:ext uri="{FF2B5EF4-FFF2-40B4-BE49-F238E27FC236}">
              <a16:creationId xmlns:a16="http://schemas.microsoft.com/office/drawing/2014/main" id="{9023C4B4-7D7A-96DE-FB73-53212213D6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ec62e53919_0_0:notes">
            <a:extLst>
              <a:ext uri="{FF2B5EF4-FFF2-40B4-BE49-F238E27FC236}">
                <a16:creationId xmlns:a16="http://schemas.microsoft.com/office/drawing/2014/main" id="{B38D1514-39F1-FEF6-F72A-12DF053F8D4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1ec62e53919_0_0:notes">
            <a:extLst>
              <a:ext uri="{FF2B5EF4-FFF2-40B4-BE49-F238E27FC236}">
                <a16:creationId xmlns:a16="http://schemas.microsoft.com/office/drawing/2014/main" id="{437ADBC2-3087-DDF5-D671-F218B62FD0B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02552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ec62e53919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ec62e53919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>
          <a:extLst>
            <a:ext uri="{FF2B5EF4-FFF2-40B4-BE49-F238E27FC236}">
              <a16:creationId xmlns:a16="http://schemas.microsoft.com/office/drawing/2014/main" id="{F71FBA75-3AF9-5179-D024-BBA3A81462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ec62e53919_0_6:notes">
            <a:extLst>
              <a:ext uri="{FF2B5EF4-FFF2-40B4-BE49-F238E27FC236}">
                <a16:creationId xmlns:a16="http://schemas.microsoft.com/office/drawing/2014/main" id="{FEED1D60-3139-74E6-7BBB-19501D35072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ec62e53919_0_6:notes">
            <a:extLst>
              <a:ext uri="{FF2B5EF4-FFF2-40B4-BE49-F238E27FC236}">
                <a16:creationId xmlns:a16="http://schemas.microsoft.com/office/drawing/2014/main" id="{FDB1D1D3-23B9-C6FB-9256-4E4FFEBF611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87211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>
          <a:extLst>
            <a:ext uri="{FF2B5EF4-FFF2-40B4-BE49-F238E27FC236}">
              <a16:creationId xmlns:a16="http://schemas.microsoft.com/office/drawing/2014/main" id="{440A4543-8970-6A80-1A62-CD070099B4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ec62e53919_0_6:notes">
            <a:extLst>
              <a:ext uri="{FF2B5EF4-FFF2-40B4-BE49-F238E27FC236}">
                <a16:creationId xmlns:a16="http://schemas.microsoft.com/office/drawing/2014/main" id="{DA7EC221-0DB3-181C-3357-A8721696088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ec62e53919_0_6:notes">
            <a:extLst>
              <a:ext uri="{FF2B5EF4-FFF2-40B4-BE49-F238E27FC236}">
                <a16:creationId xmlns:a16="http://schemas.microsoft.com/office/drawing/2014/main" id="{17CBCB07-E424-914F-B36D-6BE1BB35583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023842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>
          <a:extLst>
            <a:ext uri="{FF2B5EF4-FFF2-40B4-BE49-F238E27FC236}">
              <a16:creationId xmlns:a16="http://schemas.microsoft.com/office/drawing/2014/main" id="{825220A6-8E22-0719-F86D-5A1EB5BA3B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ec62e53919_0_6:notes">
            <a:extLst>
              <a:ext uri="{FF2B5EF4-FFF2-40B4-BE49-F238E27FC236}">
                <a16:creationId xmlns:a16="http://schemas.microsoft.com/office/drawing/2014/main" id="{B08784BD-D5FA-6785-803B-CF114B93B12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ec62e53919_0_6:notes">
            <a:extLst>
              <a:ext uri="{FF2B5EF4-FFF2-40B4-BE49-F238E27FC236}">
                <a16:creationId xmlns:a16="http://schemas.microsoft.com/office/drawing/2014/main" id="{A9EC6884-45EA-9ED9-BC39-FE5EF13D080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403538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>
          <a:extLst>
            <a:ext uri="{FF2B5EF4-FFF2-40B4-BE49-F238E27FC236}">
              <a16:creationId xmlns:a16="http://schemas.microsoft.com/office/drawing/2014/main" id="{1ABB79C8-E54A-EB5B-01FA-819A22DE23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ec62e53919_0_6:notes">
            <a:extLst>
              <a:ext uri="{FF2B5EF4-FFF2-40B4-BE49-F238E27FC236}">
                <a16:creationId xmlns:a16="http://schemas.microsoft.com/office/drawing/2014/main" id="{04779481-3F68-1FF7-76BC-3EF4210EBFA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ec62e53919_0_6:notes">
            <a:extLst>
              <a:ext uri="{FF2B5EF4-FFF2-40B4-BE49-F238E27FC236}">
                <a16:creationId xmlns:a16="http://schemas.microsoft.com/office/drawing/2014/main" id="{B0434FAA-1845-D287-9C21-25C066684E0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963902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ec62e53919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ec62e53919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ec62e53919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ec62e53919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ec62e53919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ec62e53919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>
          <a:extLst>
            <a:ext uri="{FF2B5EF4-FFF2-40B4-BE49-F238E27FC236}">
              <a16:creationId xmlns:a16="http://schemas.microsoft.com/office/drawing/2014/main" id="{FDB27AA5-276B-C353-7DA2-95A8D8758D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a11916e6b0_0_0:notes">
            <a:extLst>
              <a:ext uri="{FF2B5EF4-FFF2-40B4-BE49-F238E27FC236}">
                <a16:creationId xmlns:a16="http://schemas.microsoft.com/office/drawing/2014/main" id="{CAB9C247-DE23-65E1-EB7F-BA69184536F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a11916e6b0_0_0:notes">
            <a:extLst>
              <a:ext uri="{FF2B5EF4-FFF2-40B4-BE49-F238E27FC236}">
                <a16:creationId xmlns:a16="http://schemas.microsoft.com/office/drawing/2014/main" id="{DE447068-7E80-107B-F4C7-4F915FF0F36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254194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ec62e53919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ec62e53919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ec62e53919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ec62e53919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ec62e53919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1ec62e53919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ec62e53919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ec62e53919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>
          <a:extLst>
            <a:ext uri="{FF2B5EF4-FFF2-40B4-BE49-F238E27FC236}">
              <a16:creationId xmlns:a16="http://schemas.microsoft.com/office/drawing/2014/main" id="{41550C2A-BA4C-D1A9-09A0-CB1EFB371E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a11916e6b0_0_0:notes">
            <a:extLst>
              <a:ext uri="{FF2B5EF4-FFF2-40B4-BE49-F238E27FC236}">
                <a16:creationId xmlns:a16="http://schemas.microsoft.com/office/drawing/2014/main" id="{AB5C5B61-6BEF-7146-3804-B0B7FA83B09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a11916e6b0_0_0:notes">
            <a:extLst>
              <a:ext uri="{FF2B5EF4-FFF2-40B4-BE49-F238E27FC236}">
                <a16:creationId xmlns:a16="http://schemas.microsoft.com/office/drawing/2014/main" id="{6D62D841-F4C1-20C0-2BFB-40F502A42CC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625601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>
          <a:extLst>
            <a:ext uri="{FF2B5EF4-FFF2-40B4-BE49-F238E27FC236}">
              <a16:creationId xmlns:a16="http://schemas.microsoft.com/office/drawing/2014/main" id="{5232DC17-E641-2FBF-40A2-328F505015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a11916e6b0_0_0:notes">
            <a:extLst>
              <a:ext uri="{FF2B5EF4-FFF2-40B4-BE49-F238E27FC236}">
                <a16:creationId xmlns:a16="http://schemas.microsoft.com/office/drawing/2014/main" id="{F5F656ED-FFDB-F28D-47A2-4E7777614EE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a11916e6b0_0_0:notes">
            <a:extLst>
              <a:ext uri="{FF2B5EF4-FFF2-40B4-BE49-F238E27FC236}">
                <a16:creationId xmlns:a16="http://schemas.microsoft.com/office/drawing/2014/main" id="{B9019D97-FDB8-5B99-B612-0736FBCB5C4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45948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>
          <a:extLst>
            <a:ext uri="{FF2B5EF4-FFF2-40B4-BE49-F238E27FC236}">
              <a16:creationId xmlns:a16="http://schemas.microsoft.com/office/drawing/2014/main" id="{E356E7FA-A868-4E1A-592A-4A6CE49ABE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a11916e6b0_0_0:notes">
            <a:extLst>
              <a:ext uri="{FF2B5EF4-FFF2-40B4-BE49-F238E27FC236}">
                <a16:creationId xmlns:a16="http://schemas.microsoft.com/office/drawing/2014/main" id="{7FE89BEE-9BF7-0874-CEDD-5E353610A54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a11916e6b0_0_0:notes">
            <a:extLst>
              <a:ext uri="{FF2B5EF4-FFF2-40B4-BE49-F238E27FC236}">
                <a16:creationId xmlns:a16="http://schemas.microsoft.com/office/drawing/2014/main" id="{71F2D955-DFAD-1107-9132-DA6399ADE29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7842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>
          <a:extLst>
            <a:ext uri="{FF2B5EF4-FFF2-40B4-BE49-F238E27FC236}">
              <a16:creationId xmlns:a16="http://schemas.microsoft.com/office/drawing/2014/main" id="{27B791D9-828A-85D3-E5CB-36410113EC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a11916e6b0_0_0:notes">
            <a:extLst>
              <a:ext uri="{FF2B5EF4-FFF2-40B4-BE49-F238E27FC236}">
                <a16:creationId xmlns:a16="http://schemas.microsoft.com/office/drawing/2014/main" id="{00670E5F-0BD6-2F8D-CFC6-292AA7BB126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a11916e6b0_0_0:notes">
            <a:extLst>
              <a:ext uri="{FF2B5EF4-FFF2-40B4-BE49-F238E27FC236}">
                <a16:creationId xmlns:a16="http://schemas.microsoft.com/office/drawing/2014/main" id="{1FAB8779-03B9-4EA6-1317-609140C1BAE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46960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>
          <a:extLst>
            <a:ext uri="{FF2B5EF4-FFF2-40B4-BE49-F238E27FC236}">
              <a16:creationId xmlns:a16="http://schemas.microsoft.com/office/drawing/2014/main" id="{774242A6-6FB5-76D4-8E82-E34BB28369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a11916e6b0_0_0:notes">
            <a:extLst>
              <a:ext uri="{FF2B5EF4-FFF2-40B4-BE49-F238E27FC236}">
                <a16:creationId xmlns:a16="http://schemas.microsoft.com/office/drawing/2014/main" id="{0962BF37-85B5-D3CA-C327-0D90DB287F0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a11916e6b0_0_0:notes">
            <a:extLst>
              <a:ext uri="{FF2B5EF4-FFF2-40B4-BE49-F238E27FC236}">
                <a16:creationId xmlns:a16="http://schemas.microsoft.com/office/drawing/2014/main" id="{0A29AF35-DDE8-654F-1F51-879B9CCF257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28228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ec62e5391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1ec62e5391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a3d077c71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a3d077c71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>
          <a:extLst>
            <a:ext uri="{FF2B5EF4-FFF2-40B4-BE49-F238E27FC236}">
              <a16:creationId xmlns:a16="http://schemas.microsoft.com/office/drawing/2014/main" id="{87729DA5-7A53-D1B4-8419-1591FFCBFE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ec62e53919_0_0:notes">
            <a:extLst>
              <a:ext uri="{FF2B5EF4-FFF2-40B4-BE49-F238E27FC236}">
                <a16:creationId xmlns:a16="http://schemas.microsoft.com/office/drawing/2014/main" id="{2CB408B3-9245-0BA5-725D-BCDCA12FBAB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1ec62e53919_0_0:notes">
            <a:extLst>
              <a:ext uri="{FF2B5EF4-FFF2-40B4-BE49-F238E27FC236}">
                <a16:creationId xmlns:a16="http://schemas.microsoft.com/office/drawing/2014/main" id="{A02FCDBE-D7A9-0BD9-12AE-F48210AE106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514222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>
          <a:extLst>
            <a:ext uri="{FF2B5EF4-FFF2-40B4-BE49-F238E27FC236}">
              <a16:creationId xmlns:a16="http://schemas.microsoft.com/office/drawing/2014/main" id="{597E7B6A-85ED-45F5-C99C-D5F7E458F8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ec62e53919_0_0:notes">
            <a:extLst>
              <a:ext uri="{FF2B5EF4-FFF2-40B4-BE49-F238E27FC236}">
                <a16:creationId xmlns:a16="http://schemas.microsoft.com/office/drawing/2014/main" id="{6FEACE09-5CF6-ADAC-58EB-48CD6F31ED3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1ec62e53919_0_0:notes">
            <a:extLst>
              <a:ext uri="{FF2B5EF4-FFF2-40B4-BE49-F238E27FC236}">
                <a16:creationId xmlns:a16="http://schemas.microsoft.com/office/drawing/2014/main" id="{15A0D99C-429A-7BE7-C0E1-EA437193A6D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65787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7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7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4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554423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1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1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5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5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5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5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5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52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5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5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5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53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53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5" name="Google Shape;55;p53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6" name="Google Shape;56;p53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7" name="Google Shape;57;p53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8" name="Google Shape;58;p5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5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5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5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5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5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5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5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55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9" name="Google Shape;69;p55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0" name="Google Shape;70;p5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5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5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5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56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76" name="Google Shape;76;p56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7" name="Google Shape;77;p5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5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5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57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3" name="Google Shape;83;p5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5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5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58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58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9" name="Google Shape;89;p5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5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5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4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4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4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4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4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  <p:pic>
        <p:nvPicPr>
          <p:cNvPr id="15" name="Google Shape;25;p34">
            <a:extLst>
              <a:ext uri="{FF2B5EF4-FFF2-40B4-BE49-F238E27FC236}">
                <a16:creationId xmlns:a16="http://schemas.microsoft.com/office/drawing/2014/main" id="{14BECA54-5B2D-4047-8012-D3BA311CBBBA}"/>
              </a:ext>
            </a:extLst>
          </p:cNvPr>
          <p:cNvPicPr preferRelativeResize="0"/>
          <p:nvPr userDrawn="1"/>
        </p:nvPicPr>
        <p:blipFill rotWithShape="1">
          <a:blip r:embed="rId12">
            <a:alphaModFix/>
          </a:blip>
          <a:srcRect/>
          <a:stretch/>
        </p:blipFill>
        <p:spPr>
          <a:xfrm>
            <a:off x="193326" y="6035575"/>
            <a:ext cx="762638" cy="68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26;p34">
            <a:extLst>
              <a:ext uri="{FF2B5EF4-FFF2-40B4-BE49-F238E27FC236}">
                <a16:creationId xmlns:a16="http://schemas.microsoft.com/office/drawing/2014/main" id="{6C537EC4-A950-4C76-9D66-87B27250C4A4}"/>
              </a:ext>
            </a:extLst>
          </p:cNvPr>
          <p:cNvPicPr preferRelativeResize="0"/>
          <p:nvPr userDrawn="1"/>
        </p:nvPicPr>
        <p:blipFill rotWithShape="1">
          <a:blip r:embed="rId13">
            <a:alphaModFix/>
          </a:blip>
          <a:srcRect/>
          <a:stretch/>
        </p:blipFill>
        <p:spPr>
          <a:xfrm>
            <a:off x="955964" y="6176963"/>
            <a:ext cx="991551" cy="5071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Image 16" descr="C:\Users\cbedos\Documents\trames_2016\logo_INRAE.png">
            <a:extLst>
              <a:ext uri="{FF2B5EF4-FFF2-40B4-BE49-F238E27FC236}">
                <a16:creationId xmlns:a16="http://schemas.microsoft.com/office/drawing/2014/main" id="{A0FC0D55-0858-46DA-A140-C30515DCCA35}"/>
              </a:ext>
            </a:extLst>
          </p:cNvPr>
          <p:cNvPicPr/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2755" y="6311900"/>
            <a:ext cx="932180" cy="25146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8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royaute/morico-qsar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2.png"/><Relationship Id="rId4" Type="http://schemas.openxmlformats.org/officeDocument/2006/relationships/hyperlink" Target="https://quarto.org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Relationship Id="rId4" Type="http://schemas.openxmlformats.org/officeDocument/2006/relationships/hyperlink" Target="https://twitter.com/allison_horst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Relationship Id="rId4" Type="http://schemas.openxmlformats.org/officeDocument/2006/relationships/hyperlink" Target="https://twitter.com/allison_horst" TargetMode="Externa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8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Relationship Id="rId4" Type="http://schemas.openxmlformats.org/officeDocument/2006/relationships/hyperlink" Target="https://docs.ropensci.org/targets/articles/overview.html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hyperlink" Target="https://osf.io/mcvf9/" TargetMode="External"/><Relationship Id="rId7" Type="http://schemas.openxmlformats.org/officeDocument/2006/relationships/hyperlink" Target="https://www.osc.uni-muenchen.de/toolbox/index.html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6" Type="http://schemas.openxmlformats.org/officeDocument/2006/relationships/hyperlink" Target="https://lmu-osc.github.io/Introduction-RStudio-Git-GitHub/" TargetMode="External"/><Relationship Id="rId5" Type="http://schemas.openxmlformats.org/officeDocument/2006/relationships/hyperlink" Target="https://osf.io/dcqt9" TargetMode="External"/><Relationship Id="rId4" Type="http://schemas.openxmlformats.org/officeDocument/2006/relationships/hyperlink" Target="https://osf.io/2wvmd/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rstudio.github.io/renv/articles/renv.html" TargetMode="External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hyperlink" Target="https://jsta.github.io/r-docker-tutorial/02-Launching-Docker.html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rstudio.github.io/renv/articles/renv.html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2.png"/><Relationship Id="rId5" Type="http://schemas.openxmlformats.org/officeDocument/2006/relationships/hyperlink" Target="https://github.com/b-rodrigues/rix" TargetMode="External"/><Relationship Id="rId4" Type="http://schemas.openxmlformats.org/officeDocument/2006/relationships/hyperlink" Target="https://jsta.github.io/r-docker-tutorial/02-Launching-Docker.html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8qzVV7eEiaI&amp;ab_channel=RichardMcElreath" TargetMode="External"/><Relationship Id="rId7" Type="http://schemas.openxmlformats.org/officeDocument/2006/relationships/image" Target="../media/image3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Relationship Id="rId6" Type="http://schemas.openxmlformats.org/officeDocument/2006/relationships/hyperlink" Target="https://raps-with-r.dev/" TargetMode="External"/><Relationship Id="rId5" Type="http://schemas.openxmlformats.org/officeDocument/2006/relationships/hyperlink" Target="https://quarto.org/" TargetMode="External"/><Relationship Id="rId4" Type="http://schemas.openxmlformats.org/officeDocument/2006/relationships/hyperlink" Target="https://www.sortee.org/other_events/" TargetMode="Externa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7.png"/><Relationship Id="rId4" Type="http://schemas.openxmlformats.org/officeDocument/2006/relationships/hyperlink" Target="https://doi.org/10.1111/jeb.14230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here.r-lib.org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9179" y="3524811"/>
            <a:ext cx="4690400" cy="24784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sp>
        <p:nvSpPr>
          <p:cNvPr id="11" name="Google Shape;175;p1">
            <a:extLst>
              <a:ext uri="{FF2B5EF4-FFF2-40B4-BE49-F238E27FC236}">
                <a16:creationId xmlns:a16="http://schemas.microsoft.com/office/drawing/2014/main" id="{FA04E05B-AF6B-4520-9754-F299CDBA4DDA}"/>
              </a:ext>
            </a:extLst>
          </p:cNvPr>
          <p:cNvSpPr txBox="1">
            <a:spLocks/>
          </p:cNvSpPr>
          <p:nvPr/>
        </p:nvSpPr>
        <p:spPr>
          <a:xfrm>
            <a:off x="480000" y="202923"/>
            <a:ext cx="11232000" cy="31302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064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>
              <a:buClr>
                <a:schemeClr val="hlink"/>
              </a:buClr>
              <a:buSzPts val="3200"/>
            </a:pPr>
            <a:r>
              <a:rPr lang="fr-FR" sz="3600" dirty="0">
                <a:solidFill>
                  <a:schemeClr val="hlink"/>
                </a:solidFill>
                <a:latin typeface="Avenir Next" panose="020B0503020202020204" pitchFamily="34" charset="0"/>
              </a:rPr>
              <a:t>MODÉLISATION DES RISQUES LIÉS AU CONTAMINANT - MORICO</a:t>
            </a:r>
            <a:endParaRPr lang="fr-FR" sz="3600" dirty="0">
              <a:latin typeface="Avenir Next" panose="020B0503020202020204" pitchFamily="34" charset="0"/>
            </a:endParaRPr>
          </a:p>
          <a:p>
            <a:pPr marL="0" indent="0"/>
            <a:endParaRPr lang="fr-FR" dirty="0">
              <a:solidFill>
                <a:schemeClr val="hlink"/>
              </a:solidFill>
              <a:latin typeface="Avenir Next" panose="020B0503020202020204" pitchFamily="34" charset="0"/>
            </a:endParaRPr>
          </a:p>
          <a:p>
            <a:pPr marL="0" indent="0">
              <a:buClr>
                <a:schemeClr val="hlink"/>
              </a:buClr>
              <a:buSzPts val="2800"/>
            </a:pPr>
            <a:r>
              <a:rPr lang="fr-FR" sz="3733" dirty="0">
                <a:solidFill>
                  <a:schemeClr val="hlink"/>
                </a:solidFill>
                <a:latin typeface="Avenir Next" panose="020B0503020202020204" pitchFamily="34" charset="0"/>
                <a:ea typeface="Helvetica Neue"/>
                <a:cs typeface="Helvetica Neue"/>
                <a:sym typeface="Helvetica Neue"/>
              </a:rPr>
              <a:t>CONCEPTS CLES - PART III</a:t>
            </a:r>
            <a:endParaRPr lang="fr-FR" dirty="0">
              <a:latin typeface="Avenir Next" panose="020B0503020202020204" pitchFamily="34" charset="0"/>
              <a:ea typeface="Helvetica Neue"/>
              <a:cs typeface="Helvetica Neue"/>
              <a:sym typeface="Helvetica Neue"/>
            </a:endParaRPr>
          </a:p>
          <a:p>
            <a:pPr marL="0" indent="0"/>
            <a:r>
              <a:rPr lang="fr-FR" sz="3200" dirty="0">
                <a:latin typeface="Avenir Next" panose="020B0503020202020204" pitchFamily="34" charset="0"/>
                <a:ea typeface="Helvetica Neue"/>
                <a:cs typeface="Helvetica Neue"/>
                <a:sym typeface="Helvetica Neue"/>
              </a:rPr>
              <a:t>BONNES PRATIQUES DE MODELISATION</a:t>
            </a:r>
            <a:endParaRPr lang="fr-FR" sz="3200" dirty="0">
              <a:solidFill>
                <a:schemeClr val="hlink"/>
              </a:solidFill>
              <a:latin typeface="Avenir Next" panose="020B0503020202020204" pitchFamily="34" charset="0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>
          <a:extLst>
            <a:ext uri="{FF2B5EF4-FFF2-40B4-BE49-F238E27FC236}">
              <a16:creationId xmlns:a16="http://schemas.microsoft.com/office/drawing/2014/main" id="{524A291E-6838-D586-DE39-603291A109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>
            <a:extLst>
              <a:ext uri="{FF2B5EF4-FFF2-40B4-BE49-F238E27FC236}">
                <a16:creationId xmlns:a16="http://schemas.microsoft.com/office/drawing/2014/main" id="{29567D48-043D-389C-D999-81F3F81601C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1110742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r>
              <a:rPr lang="fr" dirty="0">
                <a:latin typeface="Avenir Next" panose="020B0503020202020204" pitchFamily="34" charset="0"/>
              </a:rPr>
              <a:t>Bonnes pratiques de modélisation</a:t>
            </a:r>
            <a:endParaRPr dirty="0">
              <a:latin typeface="Avenir Next" panose="020B0503020202020204" pitchFamily="34" charset="0"/>
            </a:endParaRPr>
          </a:p>
          <a:p>
            <a:pPr>
              <a:lnSpc>
                <a:spcPct val="115000"/>
              </a:lnSpc>
              <a:spcAft>
                <a:spcPts val="1600"/>
              </a:spcAft>
            </a:pPr>
            <a:r>
              <a:rPr lang="fr-FR" sz="2400" dirty="0">
                <a:solidFill>
                  <a:srgbClr val="00B050"/>
                </a:solidFill>
                <a:latin typeface="Avenir Next" panose="020B0503020202020204" pitchFamily="34" charset="0"/>
              </a:rPr>
              <a:t>Travailler par projets</a:t>
            </a:r>
            <a:endParaRPr dirty="0">
              <a:solidFill>
                <a:srgbClr val="00B050"/>
              </a:solidFill>
              <a:latin typeface="Avenir Next" panose="020B0503020202020204" pitchFamily="34" charset="0"/>
            </a:endParaRPr>
          </a:p>
        </p:txBody>
      </p:sp>
      <p:sp>
        <p:nvSpPr>
          <p:cNvPr id="4" name="Google Shape;768;g2a91ee48165_0_10">
            <a:extLst>
              <a:ext uri="{FF2B5EF4-FFF2-40B4-BE49-F238E27FC236}">
                <a16:creationId xmlns:a16="http://schemas.microsoft.com/office/drawing/2014/main" id="{7E9A3395-660B-7A91-9350-24019810A32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200"/>
          </a:xfrm>
          <a:prstGeom prst="rect">
            <a:avLst/>
          </a:prstGeom>
        </p:spPr>
        <p:txBody>
          <a:bodyPr spcFirstLastPara="1" wrap="square" lIns="91433" tIns="45700" rIns="91433" bIns="45700" anchor="ctr" anchorCtr="0">
            <a:noAutofit/>
          </a:bodyPr>
          <a:lstStyle/>
          <a:p>
            <a:fld id="{00000000-1234-1234-1234-123412341234}" type="slidenum">
              <a:rPr lang="fr-FR">
                <a:latin typeface="Avenir Next" panose="020B0503020202020204" pitchFamily="34" charset="0"/>
              </a:rPr>
              <a:pPr/>
              <a:t>10</a:t>
            </a:fld>
            <a:endParaRPr>
              <a:latin typeface="Avenir Next" panose="020B0503020202020204" pitchFamily="34" charset="0"/>
            </a:endParaRP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192E3082-F729-9347-8D5C-7680816D06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984" y="2095710"/>
            <a:ext cx="10076033" cy="3869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07105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>
          <a:extLst>
            <a:ext uri="{FF2B5EF4-FFF2-40B4-BE49-F238E27FC236}">
              <a16:creationId xmlns:a16="http://schemas.microsoft.com/office/drawing/2014/main" id="{CBD9B9E9-448F-3D2C-D82E-3C456E99EF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>
            <a:extLst>
              <a:ext uri="{FF2B5EF4-FFF2-40B4-BE49-F238E27FC236}">
                <a16:creationId xmlns:a16="http://schemas.microsoft.com/office/drawing/2014/main" id="{4E6DBD4B-14C8-CD1D-F550-6B5138ABE4F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1110742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r>
              <a:rPr lang="fr" dirty="0">
                <a:latin typeface="Avenir Next" panose="020B0503020202020204" pitchFamily="34" charset="0"/>
              </a:rPr>
              <a:t>Bonnes pratiques de modélisation</a:t>
            </a:r>
            <a:endParaRPr dirty="0">
              <a:latin typeface="Avenir Next" panose="020B0503020202020204" pitchFamily="34" charset="0"/>
            </a:endParaRPr>
          </a:p>
          <a:p>
            <a:pPr>
              <a:lnSpc>
                <a:spcPct val="115000"/>
              </a:lnSpc>
              <a:spcAft>
                <a:spcPts val="1600"/>
              </a:spcAft>
            </a:pPr>
            <a:r>
              <a:rPr lang="fr-FR" sz="2400" dirty="0">
                <a:solidFill>
                  <a:srgbClr val="00B050"/>
                </a:solidFill>
                <a:latin typeface="Avenir Next" panose="020B0503020202020204" pitchFamily="34" charset="0"/>
              </a:rPr>
              <a:t>Utiliser des rapports reproductibles</a:t>
            </a:r>
            <a:endParaRPr dirty="0">
              <a:solidFill>
                <a:srgbClr val="00B050"/>
              </a:solidFill>
              <a:latin typeface="Avenir Next" panose="020B0503020202020204" pitchFamily="34" charset="0"/>
            </a:endParaRPr>
          </a:p>
        </p:txBody>
      </p:sp>
      <p:sp>
        <p:nvSpPr>
          <p:cNvPr id="4" name="Google Shape;768;g2a91ee48165_0_10">
            <a:extLst>
              <a:ext uri="{FF2B5EF4-FFF2-40B4-BE49-F238E27FC236}">
                <a16:creationId xmlns:a16="http://schemas.microsoft.com/office/drawing/2014/main" id="{415037C2-CCBA-A047-BF34-5612956120F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200"/>
          </a:xfrm>
          <a:prstGeom prst="rect">
            <a:avLst/>
          </a:prstGeom>
        </p:spPr>
        <p:txBody>
          <a:bodyPr spcFirstLastPara="1" wrap="square" lIns="91433" tIns="45700" rIns="91433" bIns="45700" anchor="ctr" anchorCtr="0">
            <a:noAutofit/>
          </a:bodyPr>
          <a:lstStyle/>
          <a:p>
            <a:fld id="{00000000-1234-1234-1234-123412341234}" type="slidenum">
              <a:rPr lang="fr-FR">
                <a:latin typeface="Avenir Next" panose="020B0503020202020204" pitchFamily="34" charset="0"/>
              </a:rPr>
              <a:pPr/>
              <a:t>11</a:t>
            </a:fld>
            <a:endParaRPr>
              <a:latin typeface="Avenir Next" panose="020B0503020202020204" pitchFamily="34" charset="0"/>
            </a:endParaRPr>
          </a:p>
        </p:txBody>
      </p:sp>
      <p:sp>
        <p:nvSpPr>
          <p:cNvPr id="2" name="Google Shape;76;p16">
            <a:extLst>
              <a:ext uri="{FF2B5EF4-FFF2-40B4-BE49-F238E27FC236}">
                <a16:creationId xmlns:a16="http://schemas.microsoft.com/office/drawing/2014/main" id="{157FC287-A95A-6544-E4DD-55157D6CB41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992085"/>
            <a:ext cx="11360800" cy="4117793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>
              <a:buSzPct val="64000"/>
            </a:pPr>
            <a:r>
              <a:rPr lang="fr-FR" dirty="0">
                <a:latin typeface="Avenir Next" panose="020B0503020202020204" pitchFamily="34" charset="0"/>
              </a:rPr>
              <a:t>Permet de combiner script et explications</a:t>
            </a:r>
          </a:p>
          <a:p>
            <a:pPr>
              <a:buSzPct val="64000"/>
            </a:pPr>
            <a:endParaRPr lang="fr-FR" dirty="0">
              <a:latin typeface="Avenir Next" panose="020B0503020202020204" pitchFamily="34" charset="0"/>
            </a:endParaRPr>
          </a:p>
          <a:p>
            <a:pPr>
              <a:buSzPct val="64000"/>
            </a:pPr>
            <a:r>
              <a:rPr lang="fr-FR" dirty="0">
                <a:latin typeface="Avenir Next" panose="020B0503020202020204" pitchFamily="34" charset="0"/>
              </a:rPr>
              <a:t>Tutoriels documentés pour revues par les pairs</a:t>
            </a:r>
          </a:p>
          <a:p>
            <a:pPr>
              <a:buSzPct val="64000"/>
            </a:pPr>
            <a:endParaRPr lang="fr-FR" dirty="0">
              <a:latin typeface="Avenir Next" panose="020B0503020202020204" pitchFamily="34" charset="0"/>
            </a:endParaRPr>
          </a:p>
          <a:p>
            <a:pPr>
              <a:buSzPct val="64000"/>
            </a:pPr>
            <a:r>
              <a:rPr lang="fr-FR" dirty="0">
                <a:latin typeface="Avenir Next" panose="020B0503020202020204" pitchFamily="34" charset="0"/>
              </a:rPr>
              <a:t>Export au format </a:t>
            </a:r>
            <a:r>
              <a:rPr lang="fr-FR" dirty="0" err="1">
                <a:latin typeface="Avenir Next" panose="020B0503020202020204" pitchFamily="34" charset="0"/>
              </a:rPr>
              <a:t>pdf</a:t>
            </a:r>
            <a:r>
              <a:rPr lang="fr-FR" dirty="0">
                <a:latin typeface="Avenir Next" panose="020B0503020202020204" pitchFamily="34" charset="0"/>
              </a:rPr>
              <a:t>, html ou </a:t>
            </a:r>
            <a:r>
              <a:rPr lang="fr-FR" dirty="0" err="1">
                <a:latin typeface="Avenir Next" panose="020B0503020202020204" pitchFamily="34" charset="0"/>
              </a:rPr>
              <a:t>word</a:t>
            </a:r>
            <a:endParaRPr lang="fr-FR" dirty="0">
              <a:latin typeface="Avenir Next" panose="020B0503020202020204" pitchFamily="34" charset="0"/>
            </a:endParaRPr>
          </a:p>
          <a:p>
            <a:pPr>
              <a:buSzPct val="64000"/>
            </a:pPr>
            <a:endParaRPr lang="fr-FR" dirty="0">
              <a:latin typeface="Avenir Next" panose="020B0503020202020204" pitchFamily="34" charset="0"/>
            </a:endParaRPr>
          </a:p>
          <a:p>
            <a:pPr>
              <a:buSzPct val="64000"/>
            </a:pPr>
            <a:r>
              <a:rPr lang="fr-FR" dirty="0">
                <a:latin typeface="Avenir Next" panose="020B0503020202020204" pitchFamily="34" charset="0"/>
                <a:hlinkClick r:id="rId3"/>
              </a:rPr>
              <a:t>Exemple de rapport reproductible</a:t>
            </a:r>
            <a:endParaRPr lang="fr-FR" dirty="0">
              <a:latin typeface="Avenir Next" panose="020B0503020202020204" pitchFamily="34" charset="0"/>
            </a:endParaRPr>
          </a:p>
          <a:p>
            <a:pPr>
              <a:buSzPct val="64000"/>
            </a:pPr>
            <a:endParaRPr lang="fr-FR" dirty="0">
              <a:latin typeface="Avenir Next" panose="020B0503020202020204" pitchFamily="34" charset="0"/>
            </a:endParaRPr>
          </a:p>
          <a:p>
            <a:pPr>
              <a:buSzPct val="64000"/>
            </a:pPr>
            <a:endParaRPr lang="fr-FR" dirty="0">
              <a:latin typeface="Avenir Next" panose="020B0503020202020204" pitchFamily="34" charset="0"/>
            </a:endParaRPr>
          </a:p>
          <a:p>
            <a:pPr>
              <a:buSzPct val="64000"/>
            </a:pPr>
            <a:endParaRPr dirty="0">
              <a:latin typeface="Avenir Next" panose="020B0503020202020204" pitchFamily="34" charset="0"/>
            </a:endParaRPr>
          </a:p>
        </p:txBody>
      </p:sp>
      <p:pic>
        <p:nvPicPr>
          <p:cNvPr id="11266" name="Picture 2" descr="Quarto logo.">
            <a:hlinkClick r:id="rId4"/>
            <a:extLst>
              <a:ext uri="{FF2B5EF4-FFF2-40B4-BE49-F238E27FC236}">
                <a16:creationId xmlns:a16="http://schemas.microsoft.com/office/drawing/2014/main" id="{DAE0E54E-5293-A3C7-970D-9A6C4D7106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8000" y="5286733"/>
            <a:ext cx="4064000" cy="977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9219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>
            <a:spLocks noGrp="1"/>
          </p:cNvSpPr>
          <p:nvPr>
            <p:ph type="title"/>
          </p:nvPr>
        </p:nvSpPr>
        <p:spPr>
          <a:xfrm>
            <a:off x="415600" y="593366"/>
            <a:ext cx="11360800" cy="1119055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r>
              <a:rPr lang="fr" dirty="0">
                <a:latin typeface="Avenir Next" panose="020B0503020202020204" pitchFamily="34" charset="0"/>
              </a:rPr>
              <a:t>Bonnes pratiques de modélisation</a:t>
            </a:r>
            <a:endParaRPr dirty="0">
              <a:latin typeface="Avenir Next" panose="020B0503020202020204" pitchFamily="34" charset="0"/>
            </a:endParaRPr>
          </a:p>
          <a:p>
            <a:pPr>
              <a:lnSpc>
                <a:spcPct val="115000"/>
              </a:lnSpc>
              <a:spcAft>
                <a:spcPts val="1600"/>
              </a:spcAft>
            </a:pPr>
            <a:r>
              <a:rPr lang="fr" sz="2400" dirty="0">
                <a:solidFill>
                  <a:srgbClr val="00B050"/>
                </a:solidFill>
                <a:latin typeface="Avenir Next" panose="020B0503020202020204" pitchFamily="34" charset="0"/>
              </a:rPr>
              <a:t>Versionner son code</a:t>
            </a:r>
            <a:endParaRPr dirty="0">
              <a:solidFill>
                <a:srgbClr val="00B050"/>
              </a:solidFill>
              <a:latin typeface="Avenir Next" panose="020B0503020202020204" pitchFamily="34" charset="0"/>
            </a:endParaRPr>
          </a:p>
        </p:txBody>
      </p:sp>
      <p:sp>
        <p:nvSpPr>
          <p:cNvPr id="100" name="Google Shape;100;p19"/>
          <p:cNvSpPr txBox="1">
            <a:spLocks noGrp="1"/>
          </p:cNvSpPr>
          <p:nvPr>
            <p:ph type="body" idx="1"/>
          </p:nvPr>
        </p:nvSpPr>
        <p:spPr>
          <a:xfrm>
            <a:off x="415600" y="1773533"/>
            <a:ext cx="11360800" cy="4318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fr" dirty="0">
                <a:latin typeface="Avenir Next" panose="020B0503020202020204" pitchFamily="34" charset="0"/>
              </a:rPr>
              <a:t>Permet traçabilité du code sans multiplier les fichiers</a:t>
            </a:r>
            <a:endParaRPr dirty="0">
              <a:latin typeface="Avenir Next" panose="020B0503020202020204" pitchFamily="34" charset="0"/>
            </a:endParaRPr>
          </a:p>
          <a:p>
            <a:r>
              <a:rPr lang="fr" dirty="0">
                <a:latin typeface="Avenir Next" panose="020B0503020202020204" pitchFamily="34" charset="0"/>
              </a:rPr>
              <a:t>Permet de coder à plusieurs et d’intégrer changements</a:t>
            </a:r>
            <a:endParaRPr dirty="0">
              <a:latin typeface="Avenir Next" panose="020B0503020202020204" pitchFamily="34" charset="0"/>
            </a:endParaRPr>
          </a:p>
          <a:p>
            <a:r>
              <a:rPr lang="fr" dirty="0">
                <a:latin typeface="Avenir Next" panose="020B0503020202020204" pitchFamily="34" charset="0"/>
              </a:rPr>
              <a:t>Git &amp; GitHub: outils les plus couramment utilisés</a:t>
            </a:r>
            <a:endParaRPr dirty="0">
              <a:latin typeface="Avenir Next" panose="020B0503020202020204" pitchFamily="34" charset="0"/>
            </a:endParaRPr>
          </a:p>
          <a:p>
            <a:pPr marL="0" indent="0"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latin typeface="Avenir Next" panose="020B0503020202020204" pitchFamily="34" charset="0"/>
            </a:endParaRPr>
          </a:p>
        </p:txBody>
      </p:sp>
      <p:pic>
        <p:nvPicPr>
          <p:cNvPr id="101" name="Google Shape;101;p19"/>
          <p:cNvPicPr preferRelativeResize="0"/>
          <p:nvPr/>
        </p:nvPicPr>
        <p:blipFill rotWithShape="1">
          <a:blip r:embed="rId3">
            <a:alphaModFix/>
          </a:blip>
          <a:srcRect l="12460" t="22406" r="19600" b="19076"/>
          <a:stretch/>
        </p:blipFill>
        <p:spPr>
          <a:xfrm>
            <a:off x="6854400" y="3429000"/>
            <a:ext cx="5163965" cy="278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5600" y="5269791"/>
            <a:ext cx="2263680" cy="94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44400" y="5269800"/>
            <a:ext cx="1684285" cy="9432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68;g2a91ee48165_0_10">
            <a:extLst>
              <a:ext uri="{FF2B5EF4-FFF2-40B4-BE49-F238E27FC236}">
                <a16:creationId xmlns:a16="http://schemas.microsoft.com/office/drawing/2014/main" id="{57E56854-F735-41F3-9A38-2CF510D799A9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200"/>
          </a:xfrm>
          <a:prstGeom prst="rect">
            <a:avLst/>
          </a:prstGeom>
        </p:spPr>
        <p:txBody>
          <a:bodyPr spcFirstLastPara="1" wrap="square" lIns="91433" tIns="45700" rIns="91433" bIns="45700" anchor="ctr" anchorCtr="0">
            <a:noAutofit/>
          </a:bodyPr>
          <a:lstStyle/>
          <a:p>
            <a:fld id="{00000000-1234-1234-1234-123412341234}" type="slidenum">
              <a:rPr lang="fr-FR">
                <a:latin typeface="Avenir Next" panose="020B0503020202020204" pitchFamily="34" charset="0"/>
              </a:rPr>
              <a:pPr/>
              <a:t>12</a:t>
            </a:fld>
            <a:endParaRPr>
              <a:latin typeface="Avenir Next" panose="020B0503020202020204" pitchFamily="34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>
          <a:extLst>
            <a:ext uri="{FF2B5EF4-FFF2-40B4-BE49-F238E27FC236}">
              <a16:creationId xmlns:a16="http://schemas.microsoft.com/office/drawing/2014/main" id="{E6F9D93A-551A-BA3B-C783-6FD540E445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>
            <a:extLst>
              <a:ext uri="{FF2B5EF4-FFF2-40B4-BE49-F238E27FC236}">
                <a16:creationId xmlns:a16="http://schemas.microsoft.com/office/drawing/2014/main" id="{E1D2403F-A0A3-D47B-25BB-FD3719A522E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5600" y="593366"/>
            <a:ext cx="11360800" cy="1119055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r>
              <a:rPr lang="fr" dirty="0">
                <a:latin typeface="Avenir Next" panose="020B0503020202020204" pitchFamily="34" charset="0"/>
              </a:rPr>
              <a:t>Bonnes pratiques de modélisation</a:t>
            </a:r>
            <a:endParaRPr dirty="0">
              <a:latin typeface="Avenir Next" panose="020B0503020202020204" pitchFamily="34" charset="0"/>
            </a:endParaRPr>
          </a:p>
          <a:p>
            <a:pPr>
              <a:lnSpc>
                <a:spcPct val="115000"/>
              </a:lnSpc>
              <a:spcAft>
                <a:spcPts val="1600"/>
              </a:spcAft>
            </a:pPr>
            <a:r>
              <a:rPr lang="fr" sz="2400" dirty="0">
                <a:solidFill>
                  <a:srgbClr val="00B050"/>
                </a:solidFill>
                <a:latin typeface="Avenir Next" panose="020B0503020202020204" pitchFamily="34" charset="0"/>
              </a:rPr>
              <a:t>git en (très) bref</a:t>
            </a:r>
            <a:endParaRPr dirty="0">
              <a:solidFill>
                <a:srgbClr val="00B050"/>
              </a:solidFill>
              <a:latin typeface="Avenir Next" panose="020B0503020202020204" pitchFamily="34" charset="0"/>
            </a:endParaRPr>
          </a:p>
        </p:txBody>
      </p:sp>
      <p:sp>
        <p:nvSpPr>
          <p:cNvPr id="7" name="Google Shape;768;g2a91ee48165_0_10">
            <a:extLst>
              <a:ext uri="{FF2B5EF4-FFF2-40B4-BE49-F238E27FC236}">
                <a16:creationId xmlns:a16="http://schemas.microsoft.com/office/drawing/2014/main" id="{A3603466-FD2F-1971-ADAC-C8517A1E7A0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200"/>
          </a:xfrm>
          <a:prstGeom prst="rect">
            <a:avLst/>
          </a:prstGeom>
        </p:spPr>
        <p:txBody>
          <a:bodyPr spcFirstLastPara="1" wrap="square" lIns="91433" tIns="45700" rIns="91433" bIns="45700" anchor="ctr" anchorCtr="0">
            <a:noAutofit/>
          </a:bodyPr>
          <a:lstStyle/>
          <a:p>
            <a:fld id="{00000000-1234-1234-1234-123412341234}" type="slidenum">
              <a:rPr lang="fr-FR">
                <a:latin typeface="Avenir Next" panose="020B0503020202020204" pitchFamily="34" charset="0"/>
              </a:rPr>
              <a:pPr/>
              <a:t>13</a:t>
            </a:fld>
            <a:endParaRPr>
              <a:latin typeface="Avenir Next" panose="020B0503020202020204" pitchFamily="34" charset="0"/>
            </a:endParaRPr>
          </a:p>
        </p:txBody>
      </p:sp>
      <p:pic>
        <p:nvPicPr>
          <p:cNvPr id="16386" name="Picture 2">
            <a:extLst>
              <a:ext uri="{FF2B5EF4-FFF2-40B4-BE49-F238E27FC236}">
                <a16:creationId xmlns:a16="http://schemas.microsoft.com/office/drawing/2014/main" id="{D703B7CB-08A5-56FB-3CA7-3476BF6C55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7429" y="1905247"/>
            <a:ext cx="7570273" cy="4258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0FB48359-BDF5-060D-7311-078780EDA5E8}"/>
              </a:ext>
            </a:extLst>
          </p:cNvPr>
          <p:cNvSpPr txBox="1"/>
          <p:nvPr/>
        </p:nvSpPr>
        <p:spPr>
          <a:xfrm>
            <a:off x="2527429" y="5836954"/>
            <a:ext cx="235027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0" i="0" u="sng" dirty="0">
                <a:solidFill>
                  <a:srgbClr val="0024B0"/>
                </a:solidFill>
                <a:effectLst/>
                <a:latin typeface="Avenir Next" panose="020B0503020202020204" pitchFamily="34" charset="0"/>
                <a:hlinkClick r:id="rId4"/>
              </a:rPr>
              <a:t>Artwork by @allison_horst</a:t>
            </a:r>
            <a:endParaRPr lang="fr-FR" dirty="0">
              <a:latin typeface="Avenir Next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04737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>
          <a:extLst>
            <a:ext uri="{FF2B5EF4-FFF2-40B4-BE49-F238E27FC236}">
              <a16:creationId xmlns:a16="http://schemas.microsoft.com/office/drawing/2014/main" id="{7C3C308A-3059-3045-01F4-DFB11041AD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>
            <a:extLst>
              <a:ext uri="{FF2B5EF4-FFF2-40B4-BE49-F238E27FC236}">
                <a16:creationId xmlns:a16="http://schemas.microsoft.com/office/drawing/2014/main" id="{45C9FD3D-3D81-9B9D-B01C-DC92B9C44E0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5600" y="593366"/>
            <a:ext cx="11360800" cy="1119055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r>
              <a:rPr lang="fr" dirty="0">
                <a:latin typeface="Avenir Next" panose="020B0503020202020204" pitchFamily="34" charset="0"/>
              </a:rPr>
              <a:t>Bonnes pratiques de modélisation</a:t>
            </a:r>
            <a:endParaRPr dirty="0">
              <a:latin typeface="Avenir Next" panose="020B0503020202020204" pitchFamily="34" charset="0"/>
            </a:endParaRPr>
          </a:p>
          <a:p>
            <a:pPr>
              <a:lnSpc>
                <a:spcPct val="115000"/>
              </a:lnSpc>
              <a:spcAft>
                <a:spcPts val="1600"/>
              </a:spcAft>
            </a:pPr>
            <a:r>
              <a:rPr lang="fr" sz="2400" dirty="0">
                <a:solidFill>
                  <a:srgbClr val="00B050"/>
                </a:solidFill>
                <a:latin typeface="Avenir Next" panose="020B0503020202020204" pitchFamily="34" charset="0"/>
              </a:rPr>
              <a:t>git en (très) bref</a:t>
            </a:r>
            <a:endParaRPr dirty="0">
              <a:solidFill>
                <a:srgbClr val="00B050"/>
              </a:solidFill>
              <a:latin typeface="Avenir Next" panose="020B0503020202020204" pitchFamily="34" charset="0"/>
            </a:endParaRPr>
          </a:p>
        </p:txBody>
      </p:sp>
      <p:sp>
        <p:nvSpPr>
          <p:cNvPr id="7" name="Google Shape;768;g2a91ee48165_0_10">
            <a:extLst>
              <a:ext uri="{FF2B5EF4-FFF2-40B4-BE49-F238E27FC236}">
                <a16:creationId xmlns:a16="http://schemas.microsoft.com/office/drawing/2014/main" id="{DBFB54AD-F602-B82D-C18E-4F793E193B5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200"/>
          </a:xfrm>
          <a:prstGeom prst="rect">
            <a:avLst/>
          </a:prstGeom>
        </p:spPr>
        <p:txBody>
          <a:bodyPr spcFirstLastPara="1" wrap="square" lIns="91433" tIns="45700" rIns="91433" bIns="45700" anchor="ctr" anchorCtr="0">
            <a:noAutofit/>
          </a:bodyPr>
          <a:lstStyle/>
          <a:p>
            <a:fld id="{00000000-1234-1234-1234-123412341234}" type="slidenum">
              <a:rPr lang="fr-FR">
                <a:latin typeface="Avenir Next" panose="020B0503020202020204" pitchFamily="34" charset="0"/>
              </a:rPr>
              <a:pPr/>
              <a:t>14</a:t>
            </a:fld>
            <a:endParaRPr>
              <a:latin typeface="Avenir Next" panose="020B0503020202020204" pitchFamily="34" charset="0"/>
            </a:endParaRPr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4B6231EE-6DAD-E3C9-EEAC-AB00B1A729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0177" y="1122102"/>
            <a:ext cx="5726595" cy="57265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577AC3EB-5628-4BD5-D0B4-C2C008862A3A}"/>
              </a:ext>
            </a:extLst>
          </p:cNvPr>
          <p:cNvSpPr txBox="1"/>
          <p:nvPr/>
        </p:nvSpPr>
        <p:spPr>
          <a:xfrm>
            <a:off x="5508338" y="6540920"/>
            <a:ext cx="235027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0" i="0" u="sng" dirty="0">
                <a:solidFill>
                  <a:srgbClr val="0024B0"/>
                </a:solidFill>
                <a:effectLst/>
                <a:latin typeface="Avenir Next" panose="020B0503020202020204" pitchFamily="34" charset="0"/>
                <a:hlinkClick r:id="rId4"/>
              </a:rPr>
              <a:t>Artwork by @allison_horst</a:t>
            </a:r>
            <a:endParaRPr lang="fr-FR" dirty="0">
              <a:latin typeface="Avenir Next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27507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>
          <a:extLst>
            <a:ext uri="{FF2B5EF4-FFF2-40B4-BE49-F238E27FC236}">
              <a16:creationId xmlns:a16="http://schemas.microsoft.com/office/drawing/2014/main" id="{66D2797D-8C74-B145-E670-17D9116FE3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>
            <a:extLst>
              <a:ext uri="{FF2B5EF4-FFF2-40B4-BE49-F238E27FC236}">
                <a16:creationId xmlns:a16="http://schemas.microsoft.com/office/drawing/2014/main" id="{5F488482-263E-0CF9-9BB8-4A392BFC2EB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5600" y="593366"/>
            <a:ext cx="11360800" cy="1119055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r>
              <a:rPr lang="fr" dirty="0">
                <a:latin typeface="Avenir Next" panose="020B0503020202020204" pitchFamily="34" charset="0"/>
              </a:rPr>
              <a:t>Bonnes pratiques de modélisation</a:t>
            </a:r>
            <a:endParaRPr dirty="0">
              <a:latin typeface="Avenir Next" panose="020B0503020202020204" pitchFamily="34" charset="0"/>
            </a:endParaRPr>
          </a:p>
          <a:p>
            <a:pPr>
              <a:lnSpc>
                <a:spcPct val="115000"/>
              </a:lnSpc>
              <a:spcAft>
                <a:spcPts val="1600"/>
              </a:spcAft>
            </a:pPr>
            <a:r>
              <a:rPr lang="fr" sz="2400" dirty="0">
                <a:solidFill>
                  <a:srgbClr val="00B050"/>
                </a:solidFill>
                <a:latin typeface="Avenir Next" panose="020B0503020202020204" pitchFamily="34" charset="0"/>
              </a:rPr>
              <a:t>git en (très) bref</a:t>
            </a:r>
            <a:endParaRPr dirty="0">
              <a:solidFill>
                <a:srgbClr val="00B050"/>
              </a:solidFill>
              <a:latin typeface="Avenir Next" panose="020B0503020202020204" pitchFamily="34" charset="0"/>
            </a:endParaRPr>
          </a:p>
        </p:txBody>
      </p:sp>
      <p:sp>
        <p:nvSpPr>
          <p:cNvPr id="7" name="Google Shape;768;g2a91ee48165_0_10">
            <a:extLst>
              <a:ext uri="{FF2B5EF4-FFF2-40B4-BE49-F238E27FC236}">
                <a16:creationId xmlns:a16="http://schemas.microsoft.com/office/drawing/2014/main" id="{9266C5C6-B32E-734E-E76D-3618483B223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200"/>
          </a:xfrm>
          <a:prstGeom prst="rect">
            <a:avLst/>
          </a:prstGeom>
        </p:spPr>
        <p:txBody>
          <a:bodyPr spcFirstLastPara="1" wrap="square" lIns="91433" tIns="45700" rIns="91433" bIns="45700" anchor="ctr" anchorCtr="0">
            <a:noAutofit/>
          </a:bodyPr>
          <a:lstStyle/>
          <a:p>
            <a:fld id="{00000000-1234-1234-1234-123412341234}" type="slidenum">
              <a:rPr lang="fr-FR">
                <a:latin typeface="Avenir Next" panose="020B0503020202020204" pitchFamily="34" charset="0"/>
              </a:rPr>
              <a:pPr/>
              <a:t>15</a:t>
            </a:fld>
            <a:endParaRPr>
              <a:latin typeface="Avenir Next" panose="020B0503020202020204" pitchFamily="34" charset="0"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6F3A4F32-0934-0B68-760B-1330A174FBF2}"/>
              </a:ext>
            </a:extLst>
          </p:cNvPr>
          <p:cNvSpPr txBox="1"/>
          <p:nvPr/>
        </p:nvSpPr>
        <p:spPr>
          <a:xfrm>
            <a:off x="1860222" y="2710547"/>
            <a:ext cx="8771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>
                <a:latin typeface="Avenir Next" panose="020B0503020202020204" pitchFamily="34" charset="0"/>
              </a:rPr>
              <a:t>Projet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2AE9B848-96C1-097A-8836-BFC9B5BEBFDE}"/>
              </a:ext>
            </a:extLst>
          </p:cNvPr>
          <p:cNvSpPr txBox="1"/>
          <p:nvPr/>
        </p:nvSpPr>
        <p:spPr>
          <a:xfrm>
            <a:off x="3740319" y="2710547"/>
            <a:ext cx="10839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>
                <a:latin typeface="Avenir Next" panose="020B0503020202020204" pitchFamily="34" charset="0"/>
              </a:rPr>
              <a:t>Staging</a:t>
            </a:r>
            <a:endParaRPr lang="fr-FR" sz="2000" dirty="0">
              <a:latin typeface="Avenir Next" panose="020B0503020202020204" pitchFamily="34" charset="0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30223926-A7EE-BC1B-600F-444CE8691B79}"/>
              </a:ext>
            </a:extLst>
          </p:cNvPr>
          <p:cNvSpPr txBox="1"/>
          <p:nvPr/>
        </p:nvSpPr>
        <p:spPr>
          <a:xfrm>
            <a:off x="6559449" y="2710547"/>
            <a:ext cx="14879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>
                <a:latin typeface="Avenir Next" panose="020B0503020202020204" pitchFamily="34" charset="0"/>
              </a:rPr>
              <a:t>Repo Local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52FF158D-67EF-A6AB-58EA-73328D4D4177}"/>
              </a:ext>
            </a:extLst>
          </p:cNvPr>
          <p:cNvSpPr txBox="1"/>
          <p:nvPr/>
        </p:nvSpPr>
        <p:spPr>
          <a:xfrm>
            <a:off x="9736049" y="2710547"/>
            <a:ext cx="17844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>
                <a:latin typeface="Avenir Next" panose="020B0503020202020204" pitchFamily="34" charset="0"/>
              </a:rPr>
              <a:t>Repo </a:t>
            </a:r>
            <a:r>
              <a:rPr lang="fr-FR" sz="2000" dirty="0" err="1">
                <a:latin typeface="Avenir Next" panose="020B0503020202020204" pitchFamily="34" charset="0"/>
              </a:rPr>
              <a:t>Remote</a:t>
            </a:r>
            <a:endParaRPr lang="fr-FR" sz="2000" dirty="0">
              <a:latin typeface="Avenir Next" panose="020B0503020202020204" pitchFamily="34" charset="0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54579ABE-EE7C-61B3-5CE6-72DBD64AD9CF}"/>
              </a:ext>
            </a:extLst>
          </p:cNvPr>
          <p:cNvSpPr txBox="1"/>
          <p:nvPr/>
        </p:nvSpPr>
        <p:spPr>
          <a:xfrm>
            <a:off x="53317" y="4151413"/>
            <a:ext cx="18069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latin typeface="Avenir Next" panose="020B0503020202020204" pitchFamily="34" charset="0"/>
              </a:rPr>
              <a:t>Ajout / modification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5C3AC72C-ABE7-0F96-D6D2-8A88B51019D3}"/>
              </a:ext>
            </a:extLst>
          </p:cNvPr>
          <p:cNvSpPr txBox="1"/>
          <p:nvPr/>
        </p:nvSpPr>
        <p:spPr>
          <a:xfrm>
            <a:off x="2840361" y="5176356"/>
            <a:ext cx="9589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dirty="0">
                <a:latin typeface="Avenir Next" panose="020B0503020202020204" pitchFamily="34" charset="0"/>
              </a:rPr>
              <a:t>git </a:t>
            </a:r>
            <a:r>
              <a:rPr lang="fr-FR" sz="1600" dirty="0" err="1">
                <a:latin typeface="Avenir Next" panose="020B0503020202020204" pitchFamily="34" charset="0"/>
              </a:rPr>
              <a:t>add</a:t>
            </a:r>
            <a:r>
              <a:rPr lang="fr-FR" sz="1600" dirty="0">
                <a:latin typeface="Avenir Next" panose="020B0503020202020204" pitchFamily="34" charset="0"/>
              </a:rPr>
              <a:t> .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6F50DCAA-4A46-EA57-3CE4-4CCFB28D8880}"/>
              </a:ext>
            </a:extLst>
          </p:cNvPr>
          <p:cNvSpPr txBox="1"/>
          <p:nvPr/>
        </p:nvSpPr>
        <p:spPr>
          <a:xfrm>
            <a:off x="4479678" y="5176356"/>
            <a:ext cx="26933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dirty="0">
                <a:latin typeface="Avenir Next" panose="020B0503020202020204" pitchFamily="34" charset="0"/>
              </a:rPr>
              <a:t>git commit –m « message »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4EB8A0D7-96A3-5039-0151-F663CB9AA492}"/>
              </a:ext>
            </a:extLst>
          </p:cNvPr>
          <p:cNvSpPr txBox="1"/>
          <p:nvPr/>
        </p:nvSpPr>
        <p:spPr>
          <a:xfrm>
            <a:off x="6926537" y="5499947"/>
            <a:ext cx="7537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dirty="0">
                <a:latin typeface="Avenir Next" panose="020B0503020202020204" pitchFamily="34" charset="0"/>
              </a:rPr>
              <a:t>HEAD</a:t>
            </a:r>
          </a:p>
        </p:txBody>
      </p:sp>
      <p:cxnSp>
        <p:nvCxnSpPr>
          <p:cNvPr id="13" name="Connecteur droit avec flèche 12">
            <a:extLst>
              <a:ext uri="{FF2B5EF4-FFF2-40B4-BE49-F238E27FC236}">
                <a16:creationId xmlns:a16="http://schemas.microsoft.com/office/drawing/2014/main" id="{B3360F53-1A36-2CA3-0B7C-F3C50C2AA55A}"/>
              </a:ext>
            </a:extLst>
          </p:cNvPr>
          <p:cNvCxnSpPr>
            <a:stCxn id="5" idx="2"/>
            <a:endCxn id="11" idx="0"/>
          </p:cNvCxnSpPr>
          <p:nvPr/>
        </p:nvCxnSpPr>
        <p:spPr>
          <a:xfrm>
            <a:off x="7303403" y="3110657"/>
            <a:ext cx="0" cy="2389290"/>
          </a:xfrm>
          <a:prstGeom prst="straightConnector1">
            <a:avLst/>
          </a:prstGeom>
          <a:ln w="28575">
            <a:solidFill>
              <a:schemeClr val="tx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ZoneTexte 13">
            <a:extLst>
              <a:ext uri="{FF2B5EF4-FFF2-40B4-BE49-F238E27FC236}">
                <a16:creationId xmlns:a16="http://schemas.microsoft.com/office/drawing/2014/main" id="{214EE899-D331-3A59-7409-2171A8177039}"/>
              </a:ext>
            </a:extLst>
          </p:cNvPr>
          <p:cNvSpPr txBox="1"/>
          <p:nvPr/>
        </p:nvSpPr>
        <p:spPr>
          <a:xfrm>
            <a:off x="8360669" y="5176356"/>
            <a:ext cx="94288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dirty="0">
                <a:latin typeface="Avenir Next" panose="020B0503020202020204" pitchFamily="34" charset="0"/>
              </a:rPr>
              <a:t>git push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D5A8ED16-0909-2375-19ED-0E701D2CB606}"/>
              </a:ext>
            </a:extLst>
          </p:cNvPr>
          <p:cNvSpPr txBox="1"/>
          <p:nvPr/>
        </p:nvSpPr>
        <p:spPr>
          <a:xfrm>
            <a:off x="5702923" y="6110745"/>
            <a:ext cx="83388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dirty="0">
                <a:latin typeface="Avenir Next" panose="020B0503020202020204" pitchFamily="34" charset="0"/>
              </a:rPr>
              <a:t>git pull</a:t>
            </a:r>
          </a:p>
        </p:txBody>
      </p:sp>
      <p:cxnSp>
        <p:nvCxnSpPr>
          <p:cNvPr id="16" name="Connecteur droit avec flèche 15">
            <a:extLst>
              <a:ext uri="{FF2B5EF4-FFF2-40B4-BE49-F238E27FC236}">
                <a16:creationId xmlns:a16="http://schemas.microsoft.com/office/drawing/2014/main" id="{116CD1FB-DBB5-26C1-8D11-E5B95AAE6F66}"/>
              </a:ext>
            </a:extLst>
          </p:cNvPr>
          <p:cNvCxnSpPr>
            <a:cxnSpLocks/>
          </p:cNvCxnSpPr>
          <p:nvPr/>
        </p:nvCxnSpPr>
        <p:spPr>
          <a:xfrm>
            <a:off x="2269634" y="6022461"/>
            <a:ext cx="8339372" cy="0"/>
          </a:xfrm>
          <a:prstGeom prst="straightConnector1">
            <a:avLst/>
          </a:prstGeom>
          <a:ln w="28575">
            <a:solidFill>
              <a:schemeClr val="tx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eur droit avec flèche 19">
            <a:extLst>
              <a:ext uri="{FF2B5EF4-FFF2-40B4-BE49-F238E27FC236}">
                <a16:creationId xmlns:a16="http://schemas.microsoft.com/office/drawing/2014/main" id="{04A4626E-99FD-1101-91D9-AE054AAD7B92}"/>
              </a:ext>
            </a:extLst>
          </p:cNvPr>
          <p:cNvCxnSpPr>
            <a:cxnSpLocks/>
          </p:cNvCxnSpPr>
          <p:nvPr/>
        </p:nvCxnSpPr>
        <p:spPr>
          <a:xfrm flipH="1">
            <a:off x="2128120" y="4618204"/>
            <a:ext cx="2154174" cy="0"/>
          </a:xfrm>
          <a:prstGeom prst="straightConnector1">
            <a:avLst/>
          </a:prstGeom>
          <a:ln w="28575">
            <a:solidFill>
              <a:schemeClr val="tx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cteur droit avec flèche 22">
            <a:extLst>
              <a:ext uri="{FF2B5EF4-FFF2-40B4-BE49-F238E27FC236}">
                <a16:creationId xmlns:a16="http://schemas.microsoft.com/office/drawing/2014/main" id="{D2766F3B-F70E-AC5C-9039-1041767052F9}"/>
              </a:ext>
            </a:extLst>
          </p:cNvPr>
          <p:cNvCxnSpPr>
            <a:cxnSpLocks/>
          </p:cNvCxnSpPr>
          <p:nvPr/>
        </p:nvCxnSpPr>
        <p:spPr>
          <a:xfrm flipH="1">
            <a:off x="4382632" y="4618204"/>
            <a:ext cx="2790412" cy="0"/>
          </a:xfrm>
          <a:prstGeom prst="straightConnector1">
            <a:avLst/>
          </a:prstGeom>
          <a:ln w="28575">
            <a:solidFill>
              <a:schemeClr val="tx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eur droit avec flèche 24">
            <a:extLst>
              <a:ext uri="{FF2B5EF4-FFF2-40B4-BE49-F238E27FC236}">
                <a16:creationId xmlns:a16="http://schemas.microsoft.com/office/drawing/2014/main" id="{EC2900A9-B55F-F414-4B9F-B5A5F1A36619}"/>
              </a:ext>
            </a:extLst>
          </p:cNvPr>
          <p:cNvCxnSpPr>
            <a:cxnSpLocks/>
          </p:cNvCxnSpPr>
          <p:nvPr/>
        </p:nvCxnSpPr>
        <p:spPr>
          <a:xfrm flipH="1">
            <a:off x="7402286" y="4618204"/>
            <a:ext cx="3206720" cy="0"/>
          </a:xfrm>
          <a:prstGeom prst="straightConnector1">
            <a:avLst/>
          </a:prstGeom>
          <a:ln w="28575">
            <a:solidFill>
              <a:schemeClr val="tx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Image 28">
            <a:extLst>
              <a:ext uri="{FF2B5EF4-FFF2-40B4-BE49-F238E27FC236}">
                <a16:creationId xmlns:a16="http://schemas.microsoft.com/office/drawing/2014/main" id="{F1261E16-8978-1EB7-F95C-E1F011F706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0424" y="1353176"/>
            <a:ext cx="1035932" cy="1035932"/>
          </a:xfrm>
          <a:prstGeom prst="rect">
            <a:avLst/>
          </a:prstGeom>
        </p:spPr>
      </p:pic>
      <p:pic>
        <p:nvPicPr>
          <p:cNvPr id="30" name="Google Shape;103;p19">
            <a:extLst>
              <a:ext uri="{FF2B5EF4-FFF2-40B4-BE49-F238E27FC236}">
                <a16:creationId xmlns:a16="http://schemas.microsoft.com/office/drawing/2014/main" id="{EB5DDD83-1A40-ACB5-F6B6-241229B75E25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398089" y="1390046"/>
            <a:ext cx="1531168" cy="85745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" name="Image 30">
            <a:extLst>
              <a:ext uri="{FF2B5EF4-FFF2-40B4-BE49-F238E27FC236}">
                <a16:creationId xmlns:a16="http://schemas.microsoft.com/office/drawing/2014/main" id="{7ADBFABB-D42C-84E1-ACCF-28C43853A2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73857" y="1690601"/>
            <a:ext cx="778311" cy="778311"/>
          </a:xfrm>
          <a:prstGeom prst="rect">
            <a:avLst/>
          </a:prstGeom>
        </p:spPr>
      </p:pic>
      <p:pic>
        <p:nvPicPr>
          <p:cNvPr id="33" name="Image 32">
            <a:extLst>
              <a:ext uri="{FF2B5EF4-FFF2-40B4-BE49-F238E27FC236}">
                <a16:creationId xmlns:a16="http://schemas.microsoft.com/office/drawing/2014/main" id="{D47E2452-1ED2-FB66-C41D-FC65E5E764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11773" y="2627388"/>
            <a:ext cx="483269" cy="483269"/>
          </a:xfrm>
          <a:prstGeom prst="rect">
            <a:avLst/>
          </a:prstGeom>
        </p:spPr>
      </p:pic>
      <p:cxnSp>
        <p:nvCxnSpPr>
          <p:cNvPr id="2" name="Connecteur droit avec flèche 1">
            <a:extLst>
              <a:ext uri="{FF2B5EF4-FFF2-40B4-BE49-F238E27FC236}">
                <a16:creationId xmlns:a16="http://schemas.microsoft.com/office/drawing/2014/main" id="{402A88FD-92DB-05B0-C532-CEFF7E008721}"/>
              </a:ext>
            </a:extLst>
          </p:cNvPr>
          <p:cNvCxnSpPr>
            <a:cxnSpLocks/>
          </p:cNvCxnSpPr>
          <p:nvPr/>
        </p:nvCxnSpPr>
        <p:spPr>
          <a:xfrm flipH="1">
            <a:off x="2280520" y="2389108"/>
            <a:ext cx="6330080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 droit avec flèche 16">
            <a:extLst>
              <a:ext uri="{FF2B5EF4-FFF2-40B4-BE49-F238E27FC236}">
                <a16:creationId xmlns:a16="http://schemas.microsoft.com/office/drawing/2014/main" id="{49833CD2-75EE-C161-7587-9FE7DC2A8532}"/>
              </a:ext>
            </a:extLst>
          </p:cNvPr>
          <p:cNvCxnSpPr>
            <a:cxnSpLocks/>
          </p:cNvCxnSpPr>
          <p:nvPr/>
        </p:nvCxnSpPr>
        <p:spPr>
          <a:xfrm flipH="1">
            <a:off x="9091828" y="2389108"/>
            <a:ext cx="2684572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Image 17">
            <a:extLst>
              <a:ext uri="{FF2B5EF4-FFF2-40B4-BE49-F238E27FC236}">
                <a16:creationId xmlns:a16="http://schemas.microsoft.com/office/drawing/2014/main" id="{05BA9B41-0CC1-62D1-C2B6-0E34357EE1C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1796" y="3585804"/>
            <a:ext cx="439335" cy="439335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02705817-C123-134D-840C-AE472A28DBC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71835" y="3577407"/>
            <a:ext cx="483269" cy="483269"/>
          </a:xfrm>
          <a:prstGeom prst="rect">
            <a:avLst/>
          </a:prstGeom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D58BBD73-0159-C0FB-9689-D94B0940D22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1570" y="3688513"/>
            <a:ext cx="439335" cy="439335"/>
          </a:xfrm>
          <a:prstGeom prst="rect">
            <a:avLst/>
          </a:prstGeom>
        </p:spPr>
      </p:pic>
      <p:pic>
        <p:nvPicPr>
          <p:cNvPr id="24" name="Image 23">
            <a:extLst>
              <a:ext uri="{FF2B5EF4-FFF2-40B4-BE49-F238E27FC236}">
                <a16:creationId xmlns:a16="http://schemas.microsoft.com/office/drawing/2014/main" id="{8046561E-2520-2310-DD47-BD180D60E67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24235" y="3354196"/>
            <a:ext cx="483269" cy="483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655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3.7037E-7 L 0.28411 -3.7037E-7 " pathEditMode="relative" rAng="0" ptsTypes="AA">
                                      <p:cBhvr>
                                        <p:cTn id="65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206" y="0"/>
                                    </p:animMotion>
                                  </p:childTnLst>
                                </p:cTn>
                              </p:par>
                              <p:par>
                                <p:cTn id="66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2.22222E-6 L 0.28398 2.22222E-6 " pathEditMode="relative" rAng="0" ptsTypes="AA">
                                      <p:cBhvr>
                                        <p:cTn id="67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19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  <p:bldP spid="11" grpId="1"/>
      <p:bldP spid="14" grpId="0"/>
      <p:bldP spid="1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>
          <a:extLst>
            <a:ext uri="{FF2B5EF4-FFF2-40B4-BE49-F238E27FC236}">
              <a16:creationId xmlns:a16="http://schemas.microsoft.com/office/drawing/2014/main" id="{45E5325F-BF5C-7079-38A5-9B49004455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>
            <a:extLst>
              <a:ext uri="{FF2B5EF4-FFF2-40B4-BE49-F238E27FC236}">
                <a16:creationId xmlns:a16="http://schemas.microsoft.com/office/drawing/2014/main" id="{247C47FD-643E-24FC-C105-976DEC4FF13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5600" y="593366"/>
            <a:ext cx="11360800" cy="1119055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r>
              <a:rPr lang="fr" dirty="0">
                <a:latin typeface="Avenir Next" panose="020B0503020202020204" pitchFamily="34" charset="0"/>
              </a:rPr>
              <a:t>Bonnes pratiques de modélisation</a:t>
            </a:r>
            <a:endParaRPr dirty="0">
              <a:latin typeface="Avenir Next" panose="020B0503020202020204" pitchFamily="34" charset="0"/>
            </a:endParaRPr>
          </a:p>
          <a:p>
            <a:pPr>
              <a:lnSpc>
                <a:spcPct val="115000"/>
              </a:lnSpc>
              <a:spcAft>
                <a:spcPts val="1600"/>
              </a:spcAft>
            </a:pPr>
            <a:r>
              <a:rPr lang="fr" sz="2400" dirty="0">
                <a:solidFill>
                  <a:srgbClr val="00B050"/>
                </a:solidFill>
                <a:latin typeface="Avenir Next" panose="020B0503020202020204" pitchFamily="34" charset="0"/>
              </a:rPr>
              <a:t>git en (très) bref</a:t>
            </a:r>
            <a:endParaRPr dirty="0">
              <a:solidFill>
                <a:srgbClr val="00B050"/>
              </a:solidFill>
              <a:latin typeface="Avenir Next" panose="020B0503020202020204" pitchFamily="34" charset="0"/>
            </a:endParaRPr>
          </a:p>
        </p:txBody>
      </p:sp>
      <p:sp>
        <p:nvSpPr>
          <p:cNvPr id="7" name="Google Shape;768;g2a91ee48165_0_10">
            <a:extLst>
              <a:ext uri="{FF2B5EF4-FFF2-40B4-BE49-F238E27FC236}">
                <a16:creationId xmlns:a16="http://schemas.microsoft.com/office/drawing/2014/main" id="{B9D56BCD-7806-CF18-1385-69F093604379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200"/>
          </a:xfrm>
          <a:prstGeom prst="rect">
            <a:avLst/>
          </a:prstGeom>
        </p:spPr>
        <p:txBody>
          <a:bodyPr spcFirstLastPara="1" wrap="square" lIns="91433" tIns="45700" rIns="91433" bIns="45700" anchor="ctr" anchorCtr="0">
            <a:noAutofit/>
          </a:bodyPr>
          <a:lstStyle/>
          <a:p>
            <a:fld id="{00000000-1234-1234-1234-123412341234}" type="slidenum">
              <a:rPr lang="fr-FR">
                <a:latin typeface="Avenir Next" panose="020B0503020202020204" pitchFamily="34" charset="0"/>
              </a:rPr>
              <a:pPr/>
              <a:t>16</a:t>
            </a:fld>
            <a:endParaRPr>
              <a:latin typeface="Avenir Next" panose="020B0503020202020204" pitchFamily="34" charset="0"/>
            </a:endParaRPr>
          </a:p>
        </p:txBody>
      </p:sp>
      <p:pic>
        <p:nvPicPr>
          <p:cNvPr id="14340" name="Picture 4">
            <a:extLst>
              <a:ext uri="{FF2B5EF4-FFF2-40B4-BE49-F238E27FC236}">
                <a16:creationId xmlns:a16="http://schemas.microsoft.com/office/drawing/2014/main" id="{E371C0FB-DB0F-F601-3C7A-40F8C8568A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922" y="2561287"/>
            <a:ext cx="5521274" cy="32509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42" name="Picture 6">
            <a:extLst>
              <a:ext uri="{FF2B5EF4-FFF2-40B4-BE49-F238E27FC236}">
                <a16:creationId xmlns:a16="http://schemas.microsoft.com/office/drawing/2014/main" id="{9197EE8C-DFF6-48FA-9257-1908C109C7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4695" y="2767764"/>
            <a:ext cx="5781705" cy="3044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ZoneTexte 33">
            <a:extLst>
              <a:ext uri="{FF2B5EF4-FFF2-40B4-BE49-F238E27FC236}">
                <a16:creationId xmlns:a16="http://schemas.microsoft.com/office/drawing/2014/main" id="{C6E3A729-D6D9-8A98-FF87-867299B59FAD}"/>
              </a:ext>
            </a:extLst>
          </p:cNvPr>
          <p:cNvSpPr txBox="1"/>
          <p:nvPr/>
        </p:nvSpPr>
        <p:spPr>
          <a:xfrm>
            <a:off x="2674374" y="2361232"/>
            <a:ext cx="7633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>
                <a:latin typeface="Avenir Next" panose="020B0503020202020204" pitchFamily="34" charset="0"/>
              </a:rPr>
              <a:t>Idéal</a:t>
            </a:r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30E340E7-63ED-12CA-85D8-9A113E58E169}"/>
              </a:ext>
            </a:extLst>
          </p:cNvPr>
          <p:cNvSpPr txBox="1"/>
          <p:nvPr/>
        </p:nvSpPr>
        <p:spPr>
          <a:xfrm>
            <a:off x="8754277" y="2367654"/>
            <a:ext cx="12843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>
                <a:latin typeface="Avenir Next" panose="020B0503020202020204" pitchFamily="34" charset="0"/>
              </a:rPr>
              <a:t>En réalité</a:t>
            </a:r>
          </a:p>
        </p:txBody>
      </p:sp>
    </p:spTree>
    <p:extLst>
      <p:ext uri="{BB962C8B-B14F-4D97-AF65-F5344CB8AC3E}">
        <p14:creationId xmlns:p14="http://schemas.microsoft.com/office/powerpoint/2010/main" val="3082545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>
            <a:spLocks noGrp="1"/>
          </p:cNvSpPr>
          <p:nvPr>
            <p:ph type="title"/>
          </p:nvPr>
        </p:nvSpPr>
        <p:spPr>
          <a:xfrm>
            <a:off x="415600" y="593366"/>
            <a:ext cx="11360800" cy="1180165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r>
              <a:rPr lang="fr" dirty="0">
                <a:latin typeface="Avenir Next" panose="020B0503020202020204" pitchFamily="34" charset="0"/>
              </a:rPr>
              <a:t>Bonnes pratiques de modélisation</a:t>
            </a:r>
            <a:endParaRPr dirty="0">
              <a:latin typeface="Avenir Next" panose="020B0503020202020204" pitchFamily="34" charset="0"/>
            </a:endParaRPr>
          </a:p>
          <a:p>
            <a:pPr>
              <a:lnSpc>
                <a:spcPct val="115000"/>
              </a:lnSpc>
              <a:spcAft>
                <a:spcPts val="1600"/>
              </a:spcAft>
            </a:pPr>
            <a:r>
              <a:rPr lang="fr" sz="2400" dirty="0">
                <a:solidFill>
                  <a:srgbClr val="00B050"/>
                </a:solidFill>
                <a:latin typeface="Avenir Next" panose="020B0503020202020204" pitchFamily="34" charset="0"/>
              </a:rPr>
              <a:t>Créer des pipelines d’analyses automatisées</a:t>
            </a:r>
            <a:endParaRPr dirty="0">
              <a:solidFill>
                <a:srgbClr val="00B050"/>
              </a:solidFill>
              <a:latin typeface="Avenir Next" panose="020B0503020202020204" pitchFamily="34" charset="0"/>
            </a:endParaRPr>
          </a:p>
        </p:txBody>
      </p:sp>
      <p:sp>
        <p:nvSpPr>
          <p:cNvPr id="119" name="Google Shape;119;p21"/>
          <p:cNvSpPr txBox="1">
            <a:spLocks noGrp="1"/>
          </p:cNvSpPr>
          <p:nvPr>
            <p:ph type="body" idx="1"/>
          </p:nvPr>
        </p:nvSpPr>
        <p:spPr>
          <a:xfrm>
            <a:off x="415600" y="1773533"/>
            <a:ext cx="11360800" cy="4318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indent="0">
              <a:buNone/>
            </a:pPr>
            <a:r>
              <a:rPr lang="fr" dirty="0">
                <a:latin typeface="Avenir Next" panose="020B0503020202020204" pitchFamily="34" charset="0"/>
              </a:rPr>
              <a:t>Pour utilisateurs avancés</a:t>
            </a:r>
            <a:endParaRPr dirty="0">
              <a:latin typeface="Avenir Next" panose="020B0503020202020204" pitchFamily="34" charset="0"/>
            </a:endParaRPr>
          </a:p>
          <a:p>
            <a:pPr marL="0" indent="0">
              <a:spcBef>
                <a:spcPts val="1600"/>
              </a:spcBef>
              <a:buNone/>
            </a:pPr>
            <a:r>
              <a:rPr lang="fr" dirty="0">
                <a:latin typeface="Avenir Next" panose="020B0503020202020204" pitchFamily="34" charset="0"/>
              </a:rPr>
              <a:t>Principe:</a:t>
            </a:r>
            <a:endParaRPr dirty="0">
              <a:latin typeface="Avenir Next" panose="020B0503020202020204" pitchFamily="34" charset="0"/>
            </a:endParaRPr>
          </a:p>
          <a:p>
            <a:pPr>
              <a:spcBef>
                <a:spcPts val="1600"/>
              </a:spcBef>
              <a:buChar char="-"/>
            </a:pPr>
            <a:r>
              <a:rPr lang="fr" dirty="0">
                <a:latin typeface="Avenir Next" panose="020B0503020202020204" pitchFamily="34" charset="0"/>
              </a:rPr>
              <a:t>Repérer les dépendances entre fichiers</a:t>
            </a:r>
            <a:endParaRPr dirty="0">
              <a:latin typeface="Avenir Next" panose="020B0503020202020204" pitchFamily="34" charset="0"/>
            </a:endParaRPr>
          </a:p>
          <a:p>
            <a:pPr>
              <a:buChar char="-"/>
            </a:pPr>
            <a:r>
              <a:rPr lang="fr" dirty="0">
                <a:latin typeface="Avenir Next" panose="020B0503020202020204" pitchFamily="34" charset="0"/>
              </a:rPr>
              <a:t>Mettre à jours les résultats lorsqu’un changement est fait</a:t>
            </a:r>
            <a:endParaRPr dirty="0">
              <a:latin typeface="Avenir Next" panose="020B0503020202020204" pitchFamily="34" charset="0"/>
            </a:endParaRPr>
          </a:p>
        </p:txBody>
      </p:sp>
      <p:pic>
        <p:nvPicPr>
          <p:cNvPr id="120" name="Google Shape;12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597" y="4464634"/>
            <a:ext cx="1408467" cy="1627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1"/>
          <p:cNvSpPr txBox="1"/>
          <p:nvPr/>
        </p:nvSpPr>
        <p:spPr>
          <a:xfrm>
            <a:off x="2351733" y="5122418"/>
            <a:ext cx="2582800" cy="615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fr" sz="2400" u="sng">
                <a:solidFill>
                  <a:schemeClr val="hlink"/>
                </a:solidFill>
                <a:latin typeface="Avenir Next" panose="020B0503020202020204" pitchFamily="34" charset="0"/>
                <a:hlinkClick r:id="rId4"/>
              </a:rPr>
              <a:t>Librairie {target}</a:t>
            </a:r>
            <a:endParaRPr sz="2400">
              <a:solidFill>
                <a:schemeClr val="lt2"/>
              </a:solidFill>
              <a:latin typeface="Avenir Next" panose="020B0503020202020204" pitchFamily="34" charset="0"/>
            </a:endParaRPr>
          </a:p>
        </p:txBody>
      </p:sp>
      <p:sp>
        <p:nvSpPr>
          <p:cNvPr id="6" name="Google Shape;768;g2a91ee48165_0_10">
            <a:extLst>
              <a:ext uri="{FF2B5EF4-FFF2-40B4-BE49-F238E27FC236}">
                <a16:creationId xmlns:a16="http://schemas.microsoft.com/office/drawing/2014/main" id="{A069BEBE-B7C4-4EA8-A435-126C6CDD0576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200"/>
          </a:xfrm>
          <a:prstGeom prst="rect">
            <a:avLst/>
          </a:prstGeom>
        </p:spPr>
        <p:txBody>
          <a:bodyPr spcFirstLastPara="1" wrap="square" lIns="91433" tIns="45700" rIns="91433" bIns="45700" anchor="ctr" anchorCtr="0">
            <a:noAutofit/>
          </a:bodyPr>
          <a:lstStyle/>
          <a:p>
            <a:fld id="{00000000-1234-1234-1234-123412341234}" type="slidenum">
              <a:rPr lang="fr-FR">
                <a:latin typeface="Avenir Next" panose="020B0503020202020204" pitchFamily="34" charset="0"/>
              </a:rPr>
              <a:pPr/>
              <a:t>17</a:t>
            </a:fld>
            <a:endParaRPr>
              <a:latin typeface="Avenir Next" panose="020B0503020202020204" pitchFamily="34" charset="0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>
            <a:spLocks noGrp="1"/>
          </p:cNvSpPr>
          <p:nvPr>
            <p:ph type="title"/>
          </p:nvPr>
        </p:nvSpPr>
        <p:spPr>
          <a:xfrm>
            <a:off x="415600" y="593366"/>
            <a:ext cx="11360800" cy="1077491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r>
              <a:rPr lang="fr" dirty="0">
                <a:latin typeface="Avenir Next" panose="020B0503020202020204" pitchFamily="34" charset="0"/>
              </a:rPr>
              <a:t>Bonnes pratiques de modélisation</a:t>
            </a:r>
            <a:endParaRPr dirty="0">
              <a:latin typeface="Avenir Next" panose="020B0503020202020204" pitchFamily="34" charset="0"/>
            </a:endParaRPr>
          </a:p>
          <a:p>
            <a:pPr>
              <a:lnSpc>
                <a:spcPct val="115000"/>
              </a:lnSpc>
              <a:spcAft>
                <a:spcPts val="1600"/>
              </a:spcAft>
            </a:pPr>
            <a:r>
              <a:rPr lang="fr" sz="2400" dirty="0">
                <a:solidFill>
                  <a:srgbClr val="00B050"/>
                </a:solidFill>
                <a:latin typeface="Avenir Next" panose="020B0503020202020204" pitchFamily="34" charset="0"/>
              </a:rPr>
              <a:t>Créer des pipelines d’analyses automatisées</a:t>
            </a:r>
            <a:endParaRPr dirty="0">
              <a:solidFill>
                <a:srgbClr val="00B050"/>
              </a:solidFill>
              <a:latin typeface="Avenir Next" panose="020B0503020202020204" pitchFamily="34" charset="0"/>
            </a:endParaRPr>
          </a:p>
        </p:txBody>
      </p:sp>
      <p:sp>
        <p:nvSpPr>
          <p:cNvPr id="127" name="Google Shape;127;p22"/>
          <p:cNvSpPr txBox="1">
            <a:spLocks noGrp="1"/>
          </p:cNvSpPr>
          <p:nvPr>
            <p:ph type="body" idx="1"/>
          </p:nvPr>
        </p:nvSpPr>
        <p:spPr>
          <a:xfrm>
            <a:off x="415600" y="1773533"/>
            <a:ext cx="11360800" cy="716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85000" lnSpcReduction="20000"/>
          </a:bodyPr>
          <a:lstStyle/>
          <a:p>
            <a:pPr marL="0" indent="0">
              <a:spcAft>
                <a:spcPts val="1600"/>
              </a:spcAft>
              <a:buNone/>
            </a:pPr>
            <a:r>
              <a:rPr lang="fr">
                <a:latin typeface="Avenir Next" panose="020B0503020202020204" pitchFamily="34" charset="0"/>
              </a:rPr>
              <a:t>Changement dans le script de visualisation -&gt; Les graphiques sont mis à jour </a:t>
            </a:r>
            <a:endParaRPr>
              <a:latin typeface="Avenir Next" panose="020B0503020202020204" pitchFamily="34" charset="0"/>
            </a:endParaRPr>
          </a:p>
        </p:txBody>
      </p:sp>
      <p:pic>
        <p:nvPicPr>
          <p:cNvPr id="128" name="Google Shape;12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597" y="4464634"/>
            <a:ext cx="1408467" cy="162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99231" y="2726501"/>
            <a:ext cx="4742475" cy="39620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41695" y="2726495"/>
            <a:ext cx="877504" cy="3962067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68;g2a91ee48165_0_10">
            <a:extLst>
              <a:ext uri="{FF2B5EF4-FFF2-40B4-BE49-F238E27FC236}">
                <a16:creationId xmlns:a16="http://schemas.microsoft.com/office/drawing/2014/main" id="{A65C42E2-AAE2-4FF2-BE94-AD4AEB0157B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200"/>
          </a:xfrm>
          <a:prstGeom prst="rect">
            <a:avLst/>
          </a:prstGeom>
        </p:spPr>
        <p:txBody>
          <a:bodyPr spcFirstLastPara="1" wrap="square" lIns="91433" tIns="45700" rIns="91433" bIns="45700" anchor="ctr" anchorCtr="0">
            <a:noAutofit/>
          </a:bodyPr>
          <a:lstStyle/>
          <a:p>
            <a:fld id="{00000000-1234-1234-1234-123412341234}" type="slidenum">
              <a:rPr lang="fr-FR">
                <a:latin typeface="Avenir Next" panose="020B0503020202020204" pitchFamily="34" charset="0"/>
              </a:rPr>
              <a:pPr/>
              <a:t>18</a:t>
            </a:fld>
            <a:endParaRPr>
              <a:latin typeface="Avenir Next" panose="020B0503020202020204" pitchFamily="34" charset="0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3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1069178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r>
              <a:rPr lang="fr" dirty="0">
                <a:latin typeface="Avenir Next" panose="020B0503020202020204" pitchFamily="34" charset="0"/>
              </a:rPr>
              <a:t>Bonnes pratiques de modélisation</a:t>
            </a:r>
            <a:endParaRPr dirty="0">
              <a:latin typeface="Avenir Next" panose="020B0503020202020204" pitchFamily="34" charset="0"/>
            </a:endParaRPr>
          </a:p>
          <a:p>
            <a:pPr>
              <a:lnSpc>
                <a:spcPct val="115000"/>
              </a:lnSpc>
              <a:spcAft>
                <a:spcPts val="1600"/>
              </a:spcAft>
            </a:pPr>
            <a:r>
              <a:rPr lang="fr" sz="2400" dirty="0">
                <a:solidFill>
                  <a:srgbClr val="00B050"/>
                </a:solidFill>
                <a:latin typeface="Avenir Next" panose="020B0503020202020204" pitchFamily="34" charset="0"/>
              </a:rPr>
              <a:t>Créer des pipelines d’analyses automatisées</a:t>
            </a:r>
            <a:endParaRPr dirty="0">
              <a:solidFill>
                <a:srgbClr val="00B050"/>
              </a:solidFill>
              <a:latin typeface="Avenir Next" panose="020B0503020202020204" pitchFamily="34" charset="0"/>
            </a:endParaRPr>
          </a:p>
        </p:txBody>
      </p:sp>
      <p:sp>
        <p:nvSpPr>
          <p:cNvPr id="136" name="Google Shape;136;p23"/>
          <p:cNvSpPr txBox="1">
            <a:spLocks noGrp="1"/>
          </p:cNvSpPr>
          <p:nvPr>
            <p:ph type="body" idx="1"/>
          </p:nvPr>
        </p:nvSpPr>
        <p:spPr>
          <a:xfrm>
            <a:off x="415600" y="1773533"/>
            <a:ext cx="11360800" cy="716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85000" lnSpcReduction="20000"/>
          </a:bodyPr>
          <a:lstStyle/>
          <a:p>
            <a:pPr marL="0" indent="0">
              <a:spcAft>
                <a:spcPts val="1600"/>
              </a:spcAft>
              <a:buNone/>
            </a:pPr>
            <a:r>
              <a:rPr lang="fr">
                <a:latin typeface="Avenir Next" panose="020B0503020202020204" pitchFamily="34" charset="0"/>
              </a:rPr>
              <a:t>Changement des données source -&gt; toute la pipeline est réexecutée</a:t>
            </a:r>
            <a:endParaRPr>
              <a:latin typeface="Avenir Next" panose="020B0503020202020204" pitchFamily="34" charset="0"/>
            </a:endParaRPr>
          </a:p>
        </p:txBody>
      </p:sp>
      <p:pic>
        <p:nvPicPr>
          <p:cNvPr id="137" name="Google Shape;13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597" y="4464634"/>
            <a:ext cx="1408467" cy="162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38765" y="2726500"/>
            <a:ext cx="6939343" cy="3962067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768;g2a91ee48165_0_10">
            <a:extLst>
              <a:ext uri="{FF2B5EF4-FFF2-40B4-BE49-F238E27FC236}">
                <a16:creationId xmlns:a16="http://schemas.microsoft.com/office/drawing/2014/main" id="{47004E09-AF4B-4BD2-AD28-F9C1619D420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200"/>
          </a:xfrm>
          <a:prstGeom prst="rect">
            <a:avLst/>
          </a:prstGeom>
        </p:spPr>
        <p:txBody>
          <a:bodyPr spcFirstLastPara="1" wrap="square" lIns="91433" tIns="45700" rIns="91433" bIns="45700" anchor="ctr" anchorCtr="0">
            <a:noAutofit/>
          </a:bodyPr>
          <a:lstStyle/>
          <a:p>
            <a:fld id="{00000000-1234-1234-1234-123412341234}" type="slidenum">
              <a:rPr lang="fr-FR">
                <a:latin typeface="Avenir Next" panose="020B0503020202020204" pitchFamily="34" charset="0"/>
              </a:rPr>
              <a:pPr/>
              <a:t>19</a:t>
            </a:fld>
            <a:endParaRPr>
              <a:latin typeface="Avenir Next" panose="020B050302020202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>
          <a:extLst>
            <a:ext uri="{FF2B5EF4-FFF2-40B4-BE49-F238E27FC236}">
              <a16:creationId xmlns:a16="http://schemas.microsoft.com/office/drawing/2014/main" id="{B1108293-0106-F422-5093-D2812D3458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>
            <a:extLst>
              <a:ext uri="{FF2B5EF4-FFF2-40B4-BE49-F238E27FC236}">
                <a16:creationId xmlns:a16="http://schemas.microsoft.com/office/drawing/2014/main" id="{20170291-601D-E5D9-49D0-8246DD657AA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5600" y="298785"/>
            <a:ext cx="11776400" cy="1352765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r>
              <a:rPr lang="fr" dirty="0">
                <a:latin typeface="Avenir Next" panose="020B0503020202020204" pitchFamily="34" charset="0"/>
              </a:rPr>
              <a:t>Crise de la reproductibilité &amp; Science Ouverte : Enjeux</a:t>
            </a:r>
            <a:endParaRPr dirty="0">
              <a:latin typeface="Avenir Next" panose="020B0503020202020204" pitchFamily="34" charset="0"/>
            </a:endParaRPr>
          </a:p>
        </p:txBody>
      </p:sp>
      <p:sp>
        <p:nvSpPr>
          <p:cNvPr id="76" name="Google Shape;76;p16">
            <a:extLst>
              <a:ext uri="{FF2B5EF4-FFF2-40B4-BE49-F238E27FC236}">
                <a16:creationId xmlns:a16="http://schemas.microsoft.com/office/drawing/2014/main" id="{B9420EFF-C056-8767-0A85-806D02BA984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563789"/>
            <a:ext cx="11776400" cy="454609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152396" indent="0">
              <a:buSzPct val="64000"/>
              <a:buNone/>
            </a:pPr>
            <a:r>
              <a:rPr lang="fr-FR" sz="3200" dirty="0">
                <a:solidFill>
                  <a:schemeClr val="tx1"/>
                </a:solidFill>
                <a:latin typeface="Avenir Next" panose="020B0503020202020204" pitchFamily="34" charset="0"/>
              </a:rPr>
              <a:t>Prérequis :</a:t>
            </a:r>
            <a:endParaRPr lang="fr-FR" sz="3200" u="sng" dirty="0">
              <a:solidFill>
                <a:schemeClr val="hlink"/>
              </a:solidFill>
              <a:latin typeface="Avenir Next" panose="020B0503020202020204" pitchFamily="34" charset="0"/>
            </a:endParaRPr>
          </a:p>
          <a:p>
            <a:pPr marL="152396" indent="0">
              <a:buSzPct val="64000"/>
              <a:buNone/>
            </a:pPr>
            <a:endParaRPr lang="fr-FR" sz="3200" u="sng" dirty="0">
              <a:solidFill>
                <a:schemeClr val="hlink"/>
              </a:solidFill>
              <a:latin typeface="Avenir Next" panose="020B0503020202020204" pitchFamily="34" charset="0"/>
            </a:endParaRPr>
          </a:p>
          <a:p>
            <a:pPr>
              <a:buSzPct val="64000"/>
            </a:pPr>
            <a:r>
              <a:rPr lang="fr-FR" sz="3200" dirty="0">
                <a:solidFill>
                  <a:schemeClr val="hlink"/>
                </a:solidFill>
                <a:latin typeface="Avenir Next" panose="020B0503020202020204" pitchFamily="34" charset="0"/>
                <a:hlinkClick r:id="rId3"/>
              </a:rPr>
              <a:t>Science reproductible</a:t>
            </a:r>
            <a:r>
              <a:rPr lang="fr-FR" sz="3200" dirty="0">
                <a:solidFill>
                  <a:schemeClr val="hlink"/>
                </a:solidFill>
                <a:latin typeface="Avenir Next" panose="020B0503020202020204" pitchFamily="34" charset="0"/>
              </a:rPr>
              <a:t> </a:t>
            </a:r>
            <a:r>
              <a:rPr lang="fr-FR" dirty="0">
                <a:solidFill>
                  <a:schemeClr val="hlink"/>
                </a:solidFill>
                <a:latin typeface="Avenir Next" panose="020B0503020202020204" pitchFamily="34" charset="0"/>
              </a:rPr>
              <a:t>(</a:t>
            </a:r>
            <a:r>
              <a:rPr lang="fr-FR" dirty="0" err="1">
                <a:solidFill>
                  <a:schemeClr val="hlink"/>
                </a:solidFill>
                <a:latin typeface="Avenir Next" panose="020B0503020202020204" pitchFamily="34" charset="0"/>
              </a:rPr>
              <a:t>video</a:t>
            </a:r>
            <a:r>
              <a:rPr lang="fr-FR" dirty="0">
                <a:solidFill>
                  <a:schemeClr val="hlink"/>
                </a:solidFill>
                <a:latin typeface="Avenir Next" panose="020B0503020202020204" pitchFamily="34" charset="0"/>
              </a:rPr>
              <a:t>, ~ 30 min)</a:t>
            </a:r>
          </a:p>
          <a:p>
            <a:pPr>
              <a:buSzPct val="64000"/>
            </a:pPr>
            <a:r>
              <a:rPr lang="fr-FR" sz="3200" u="sng" dirty="0">
                <a:solidFill>
                  <a:schemeClr val="hlink"/>
                </a:solidFill>
                <a:latin typeface="Avenir Next" panose="020B0503020202020204" pitchFamily="34" charset="0"/>
                <a:hlinkClick r:id="rId4"/>
              </a:rPr>
              <a:t>Introduction à la science ouverte</a:t>
            </a:r>
            <a:r>
              <a:rPr lang="fr-FR" sz="3200" dirty="0">
                <a:solidFill>
                  <a:schemeClr val="hlink"/>
                </a:solidFill>
                <a:latin typeface="Avenir Next" panose="020B0503020202020204" pitchFamily="34" charset="0"/>
              </a:rPr>
              <a:t> </a:t>
            </a:r>
            <a:r>
              <a:rPr lang="fr-FR" dirty="0">
                <a:solidFill>
                  <a:schemeClr val="hlink"/>
                </a:solidFill>
                <a:latin typeface="Avenir Next" panose="020B0503020202020204" pitchFamily="34" charset="0"/>
              </a:rPr>
              <a:t>(</a:t>
            </a:r>
            <a:r>
              <a:rPr lang="fr-FR" dirty="0" err="1">
                <a:solidFill>
                  <a:schemeClr val="hlink"/>
                </a:solidFill>
                <a:latin typeface="Avenir Next" panose="020B0503020202020204" pitchFamily="34" charset="0"/>
              </a:rPr>
              <a:t>pdf</a:t>
            </a:r>
            <a:r>
              <a:rPr lang="fr-FR" dirty="0">
                <a:solidFill>
                  <a:schemeClr val="hlink"/>
                </a:solidFill>
                <a:latin typeface="Avenir Next" panose="020B0503020202020204" pitchFamily="34" charset="0"/>
              </a:rPr>
              <a:t>)</a:t>
            </a:r>
          </a:p>
          <a:p>
            <a:pPr>
              <a:buSzPct val="64000"/>
            </a:pPr>
            <a:r>
              <a:rPr lang="fr-FR" sz="3200" dirty="0">
                <a:solidFill>
                  <a:schemeClr val="hlink"/>
                </a:solidFill>
                <a:latin typeface="Avenir Next" panose="020B0503020202020204" pitchFamily="34" charset="0"/>
                <a:hlinkClick r:id="rId5"/>
              </a:rPr>
              <a:t>Versionnage avec git, GitHub et Rstudio</a:t>
            </a:r>
            <a:r>
              <a:rPr lang="fr-FR" sz="3200" dirty="0">
                <a:solidFill>
                  <a:schemeClr val="hlink"/>
                </a:solidFill>
                <a:latin typeface="Avenir Next" panose="020B0503020202020204" pitchFamily="34" charset="0"/>
              </a:rPr>
              <a:t> </a:t>
            </a:r>
            <a:r>
              <a:rPr lang="fr-FR" dirty="0">
                <a:solidFill>
                  <a:schemeClr val="hlink"/>
                </a:solidFill>
                <a:latin typeface="Avenir Next" panose="020B0503020202020204" pitchFamily="34" charset="0"/>
              </a:rPr>
              <a:t>(vidéo , ~ 10 min)</a:t>
            </a:r>
            <a:endParaRPr lang="fr-FR" sz="3200" dirty="0">
              <a:solidFill>
                <a:schemeClr val="hlink"/>
              </a:solidFill>
              <a:latin typeface="Avenir Next" panose="020B0503020202020204" pitchFamily="34" charset="0"/>
              <a:hlinkClick r:id="rId6"/>
            </a:endParaRPr>
          </a:p>
          <a:p>
            <a:pPr>
              <a:buSzPct val="64000"/>
            </a:pPr>
            <a:r>
              <a:rPr lang="fr-FR" sz="3200" dirty="0">
                <a:solidFill>
                  <a:schemeClr val="hlink"/>
                </a:solidFill>
                <a:latin typeface="Avenir Next" panose="020B0503020202020204" pitchFamily="34" charset="0"/>
                <a:hlinkClick r:id="rId6"/>
              </a:rPr>
              <a:t>Versionnage avec git, GitHub et Rstudio</a:t>
            </a:r>
            <a:r>
              <a:rPr lang="fr-FR" sz="3200" dirty="0">
                <a:solidFill>
                  <a:schemeClr val="hlink"/>
                </a:solidFill>
                <a:latin typeface="Avenir Next" panose="020B0503020202020204" pitchFamily="34" charset="0"/>
              </a:rPr>
              <a:t> </a:t>
            </a:r>
          </a:p>
          <a:p>
            <a:pPr marL="152396" indent="0">
              <a:buSzPct val="64000"/>
              <a:buNone/>
            </a:pPr>
            <a:r>
              <a:rPr lang="fr-FR" dirty="0">
                <a:solidFill>
                  <a:schemeClr val="hlink"/>
                </a:solidFill>
                <a:latin typeface="Avenir Next" panose="020B0503020202020204" pitchFamily="34" charset="0"/>
              </a:rPr>
              <a:t>    (tutoriel, début </a:t>
            </a:r>
            <a:r>
              <a:rPr lang="fr-FR" dirty="0">
                <a:solidFill>
                  <a:schemeClr val="hlink"/>
                </a:solidFill>
                <a:latin typeface="Avenir Next" panose="020B0503020202020204" pitchFamily="34" charset="0"/>
                <a:sym typeface="Wingdings" pitchFamily="2" charset="2"/>
              </a:rPr>
              <a:t> section </a:t>
            </a:r>
            <a:r>
              <a:rPr lang="fr-FR" dirty="0" err="1">
                <a:solidFill>
                  <a:schemeClr val="hlink"/>
                </a:solidFill>
                <a:latin typeface="Avenir Next" panose="020B0503020202020204" pitchFamily="34" charset="0"/>
                <a:sym typeface="Wingdings" pitchFamily="2" charset="2"/>
              </a:rPr>
              <a:t>Getting</a:t>
            </a:r>
            <a:r>
              <a:rPr lang="fr-FR" dirty="0">
                <a:solidFill>
                  <a:schemeClr val="hlink"/>
                </a:solidFill>
                <a:latin typeface="Avenir Next" panose="020B0503020202020204" pitchFamily="34" charset="0"/>
                <a:sym typeface="Wingdings" pitchFamily="2" charset="2"/>
              </a:rPr>
              <a:t> </a:t>
            </a:r>
            <a:r>
              <a:rPr lang="fr-FR" dirty="0" err="1">
                <a:solidFill>
                  <a:schemeClr val="hlink"/>
                </a:solidFill>
                <a:latin typeface="Avenir Next" panose="020B0503020202020204" pitchFamily="34" charset="0"/>
                <a:sym typeface="Wingdings" pitchFamily="2" charset="2"/>
              </a:rPr>
              <a:t>our</a:t>
            </a:r>
            <a:r>
              <a:rPr lang="fr-FR" dirty="0">
                <a:solidFill>
                  <a:schemeClr val="hlink"/>
                </a:solidFill>
                <a:latin typeface="Avenir Next" panose="020B0503020202020204" pitchFamily="34" charset="0"/>
                <a:sym typeface="Wingdings" pitchFamily="2" charset="2"/>
              </a:rPr>
              <a:t> </a:t>
            </a:r>
            <a:r>
              <a:rPr lang="fr-FR" dirty="0" err="1">
                <a:solidFill>
                  <a:schemeClr val="hlink"/>
                </a:solidFill>
                <a:latin typeface="Avenir Next" panose="020B0503020202020204" pitchFamily="34" charset="0"/>
                <a:sym typeface="Wingdings" pitchFamily="2" charset="2"/>
              </a:rPr>
              <a:t>project</a:t>
            </a:r>
            <a:r>
              <a:rPr lang="fr-FR" dirty="0">
                <a:solidFill>
                  <a:schemeClr val="hlink"/>
                </a:solidFill>
                <a:latin typeface="Avenir Next" panose="020B0503020202020204" pitchFamily="34" charset="0"/>
                <a:sym typeface="Wingdings" pitchFamily="2" charset="2"/>
              </a:rPr>
              <a:t> </a:t>
            </a:r>
            <a:r>
              <a:rPr lang="fr-FR" dirty="0" err="1">
                <a:solidFill>
                  <a:schemeClr val="hlink"/>
                </a:solidFill>
                <a:latin typeface="Avenir Next" panose="020B0503020202020204" pitchFamily="34" charset="0"/>
                <a:sym typeface="Wingdings" pitchFamily="2" charset="2"/>
              </a:rPr>
              <a:t>under</a:t>
            </a:r>
            <a:r>
              <a:rPr lang="fr-FR" dirty="0">
                <a:solidFill>
                  <a:schemeClr val="hlink"/>
                </a:solidFill>
                <a:latin typeface="Avenir Next" panose="020B0503020202020204" pitchFamily="34" charset="0"/>
                <a:sym typeface="Wingdings" pitchFamily="2" charset="2"/>
              </a:rPr>
              <a:t> version control</a:t>
            </a:r>
            <a:r>
              <a:rPr lang="fr-FR" dirty="0">
                <a:solidFill>
                  <a:schemeClr val="hlink"/>
                </a:solidFill>
                <a:latin typeface="Avenir Next" panose="020B0503020202020204" pitchFamily="34" charset="0"/>
              </a:rPr>
              <a:t>)</a:t>
            </a:r>
          </a:p>
          <a:p>
            <a:pPr marL="152396" indent="0">
              <a:buSzPct val="64000"/>
              <a:buNone/>
            </a:pPr>
            <a:endParaRPr lang="fr-FR" sz="3200" dirty="0">
              <a:solidFill>
                <a:schemeClr val="hlink"/>
              </a:solidFill>
              <a:latin typeface="Avenir Next" panose="020B0503020202020204" pitchFamily="34" charset="0"/>
              <a:hlinkClick r:id="rId7"/>
            </a:endParaRPr>
          </a:p>
          <a:p>
            <a:pPr marL="152396" indent="0">
              <a:buSzPct val="64000"/>
              <a:buNone/>
            </a:pPr>
            <a:r>
              <a:rPr lang="fr-FR" sz="3200" dirty="0">
                <a:solidFill>
                  <a:schemeClr val="hlink"/>
                </a:solidFill>
                <a:latin typeface="Avenir Next" panose="020B0503020202020204" pitchFamily="34" charset="0"/>
                <a:hlinkClick r:id="rId7"/>
              </a:rPr>
              <a:t>Autres ressources</a:t>
            </a:r>
            <a:endParaRPr lang="fr-FR" sz="3200" dirty="0">
              <a:solidFill>
                <a:schemeClr val="hlink"/>
              </a:solidFill>
              <a:latin typeface="Avenir Next" panose="020B0503020202020204" pitchFamily="34" charset="0"/>
            </a:endParaRPr>
          </a:p>
          <a:p>
            <a:pPr marL="152396" indent="0">
              <a:buSzPct val="100000"/>
              <a:buNone/>
            </a:pPr>
            <a:endParaRPr lang="fr-FR" sz="3200" dirty="0">
              <a:latin typeface="Avenir Next" panose="020B0503020202020204" pitchFamily="34" charset="0"/>
            </a:endParaRPr>
          </a:p>
          <a:p>
            <a:pPr marL="152396" indent="0">
              <a:buSzPct val="100000"/>
              <a:buNone/>
            </a:pPr>
            <a:endParaRPr lang="fr-FR" sz="3200" dirty="0">
              <a:latin typeface="Avenir Next" panose="020B0503020202020204" pitchFamily="34" charset="0"/>
            </a:endParaRPr>
          </a:p>
        </p:txBody>
      </p:sp>
      <p:sp>
        <p:nvSpPr>
          <p:cNvPr id="78" name="Google Shape;78;p16">
            <a:extLst>
              <a:ext uri="{FF2B5EF4-FFF2-40B4-BE49-F238E27FC236}">
                <a16:creationId xmlns:a16="http://schemas.microsoft.com/office/drawing/2014/main" id="{654F43CC-96E2-CA17-EC88-359D8C21AF59}"/>
              </a:ext>
            </a:extLst>
          </p:cNvPr>
          <p:cNvSpPr/>
          <p:nvPr/>
        </p:nvSpPr>
        <p:spPr>
          <a:xfrm>
            <a:off x="11060033" y="341133"/>
            <a:ext cx="890000" cy="8900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fr" sz="4400" dirty="0">
                <a:solidFill>
                  <a:schemeClr val="bg1"/>
                </a:solidFill>
                <a:latin typeface="Avenir Next" panose="020B0503020202020204" pitchFamily="34" charset="0"/>
              </a:rPr>
              <a:t>1</a:t>
            </a:r>
            <a:endParaRPr sz="4400" dirty="0">
              <a:solidFill>
                <a:schemeClr val="bg1"/>
              </a:solidFill>
              <a:latin typeface="Avenir Next" panose="020B0503020202020204" pitchFamily="34" charset="0"/>
            </a:endParaRPr>
          </a:p>
        </p:txBody>
      </p:sp>
      <p:sp>
        <p:nvSpPr>
          <p:cNvPr id="79" name="Google Shape;79;p16">
            <a:extLst>
              <a:ext uri="{FF2B5EF4-FFF2-40B4-BE49-F238E27FC236}">
                <a16:creationId xmlns:a16="http://schemas.microsoft.com/office/drawing/2014/main" id="{BB1ED1AD-9836-888E-A22C-61FE74157D39}"/>
              </a:ext>
            </a:extLst>
          </p:cNvPr>
          <p:cNvSpPr/>
          <p:nvPr/>
        </p:nvSpPr>
        <p:spPr>
          <a:xfrm>
            <a:off x="11060033" y="1875733"/>
            <a:ext cx="890000" cy="8900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fr" sz="4400">
                <a:solidFill>
                  <a:schemeClr val="bg1"/>
                </a:solidFill>
                <a:latin typeface="Avenir Next" panose="020B0503020202020204" pitchFamily="34" charset="0"/>
              </a:rPr>
              <a:t>2</a:t>
            </a:r>
            <a:endParaRPr sz="4400">
              <a:solidFill>
                <a:schemeClr val="bg1"/>
              </a:solidFill>
              <a:latin typeface="Avenir Next" panose="020B0503020202020204" pitchFamily="34" charset="0"/>
            </a:endParaRPr>
          </a:p>
        </p:txBody>
      </p:sp>
      <p:sp>
        <p:nvSpPr>
          <p:cNvPr id="80" name="Google Shape;80;p16">
            <a:extLst>
              <a:ext uri="{FF2B5EF4-FFF2-40B4-BE49-F238E27FC236}">
                <a16:creationId xmlns:a16="http://schemas.microsoft.com/office/drawing/2014/main" id="{46A05EE1-940D-7E3A-AD71-7D728EF4CF73}"/>
              </a:ext>
            </a:extLst>
          </p:cNvPr>
          <p:cNvSpPr/>
          <p:nvPr/>
        </p:nvSpPr>
        <p:spPr>
          <a:xfrm>
            <a:off x="11060033" y="3554700"/>
            <a:ext cx="890000" cy="8900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fr" sz="4400">
                <a:solidFill>
                  <a:schemeClr val="bg1"/>
                </a:solidFill>
                <a:latin typeface="Avenir Next" panose="020B0503020202020204" pitchFamily="34" charset="0"/>
              </a:rPr>
              <a:t>3</a:t>
            </a:r>
            <a:endParaRPr sz="4400">
              <a:solidFill>
                <a:schemeClr val="bg1"/>
              </a:solidFill>
              <a:latin typeface="Avenir Next" panose="020B0503020202020204" pitchFamily="34" charset="0"/>
            </a:endParaRPr>
          </a:p>
        </p:txBody>
      </p:sp>
      <p:sp>
        <p:nvSpPr>
          <p:cNvPr id="81" name="Google Shape;81;p16">
            <a:extLst>
              <a:ext uri="{FF2B5EF4-FFF2-40B4-BE49-F238E27FC236}">
                <a16:creationId xmlns:a16="http://schemas.microsoft.com/office/drawing/2014/main" id="{BBC93356-D97E-FD51-03AD-A728A415B9DF}"/>
              </a:ext>
            </a:extLst>
          </p:cNvPr>
          <p:cNvSpPr/>
          <p:nvPr/>
        </p:nvSpPr>
        <p:spPr>
          <a:xfrm>
            <a:off x="11060033" y="4994967"/>
            <a:ext cx="890000" cy="8900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fr" sz="4400">
                <a:solidFill>
                  <a:schemeClr val="bg1"/>
                </a:solidFill>
                <a:latin typeface="Avenir Next" panose="020B0503020202020204" pitchFamily="34" charset="0"/>
              </a:rPr>
              <a:t>4</a:t>
            </a:r>
            <a:endParaRPr sz="4400">
              <a:solidFill>
                <a:schemeClr val="bg1"/>
              </a:solidFill>
              <a:latin typeface="Avenir Next" panose="020B0503020202020204" pitchFamily="34" charset="0"/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F421E7F4-4C2C-1296-724A-0A35D12F842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fr-FR" smtClean="0"/>
              <a:pPr/>
              <a:t>2</a:t>
            </a:fld>
            <a:endParaRPr lang="fr-FR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5E645EF-769E-BC2A-0C00-35EC5E15A2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8211" y="5069707"/>
            <a:ext cx="3810000" cy="120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94666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4"/>
          <p:cNvSpPr txBox="1">
            <a:spLocks noGrp="1"/>
          </p:cNvSpPr>
          <p:nvPr>
            <p:ph type="title"/>
          </p:nvPr>
        </p:nvSpPr>
        <p:spPr>
          <a:xfrm>
            <a:off x="415600" y="593366"/>
            <a:ext cx="11360800" cy="109411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r>
              <a:rPr lang="fr" dirty="0">
                <a:latin typeface="Avenir Next" panose="020B0503020202020204" pitchFamily="34" charset="0"/>
              </a:rPr>
              <a:t>Bonnes pratiques de modélisation</a:t>
            </a:r>
            <a:endParaRPr dirty="0">
              <a:latin typeface="Avenir Next" panose="020B0503020202020204" pitchFamily="34" charset="0"/>
            </a:endParaRPr>
          </a:p>
          <a:p>
            <a:pPr>
              <a:lnSpc>
                <a:spcPct val="115000"/>
              </a:lnSpc>
              <a:spcAft>
                <a:spcPts val="1600"/>
              </a:spcAft>
            </a:pPr>
            <a:r>
              <a:rPr lang="fr" sz="2400" dirty="0">
                <a:solidFill>
                  <a:srgbClr val="00B050"/>
                </a:solidFill>
                <a:latin typeface="Avenir Next" panose="020B0503020202020204" pitchFamily="34" charset="0"/>
              </a:rPr>
              <a:t>Générer un environnement de travail reproductible</a:t>
            </a:r>
            <a:endParaRPr dirty="0">
              <a:solidFill>
                <a:srgbClr val="00B050"/>
              </a:solidFill>
              <a:latin typeface="Avenir Next" panose="020B0503020202020204" pitchFamily="34" charset="0"/>
            </a:endParaRPr>
          </a:p>
        </p:txBody>
      </p:sp>
      <p:sp>
        <p:nvSpPr>
          <p:cNvPr id="144" name="Google Shape;144;p24"/>
          <p:cNvSpPr txBox="1">
            <a:spLocks noGrp="1"/>
          </p:cNvSpPr>
          <p:nvPr>
            <p:ph type="body" idx="1"/>
          </p:nvPr>
        </p:nvSpPr>
        <p:spPr>
          <a:xfrm>
            <a:off x="415600" y="1773533"/>
            <a:ext cx="11360800" cy="4318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indent="0">
              <a:buNone/>
            </a:pPr>
            <a:r>
              <a:rPr lang="fr">
                <a:latin typeface="Avenir Next" panose="020B0503020202020204" pitchFamily="34" charset="0"/>
              </a:rPr>
              <a:t>Pour utilisateurs avancés</a:t>
            </a:r>
            <a:endParaRPr>
              <a:latin typeface="Avenir Next" panose="020B0503020202020204" pitchFamily="34" charset="0"/>
            </a:endParaRPr>
          </a:p>
          <a:p>
            <a:pPr marL="0" indent="0">
              <a:spcBef>
                <a:spcPts val="1600"/>
              </a:spcBef>
              <a:buNone/>
            </a:pPr>
            <a:r>
              <a:rPr lang="fr">
                <a:latin typeface="Avenir Next" panose="020B0503020202020204" pitchFamily="34" charset="0"/>
              </a:rPr>
              <a:t>Problème:</a:t>
            </a:r>
            <a:endParaRPr>
              <a:latin typeface="Avenir Next" panose="020B0503020202020204" pitchFamily="34" charset="0"/>
            </a:endParaRPr>
          </a:p>
          <a:p>
            <a:pPr>
              <a:spcBef>
                <a:spcPts val="1600"/>
              </a:spcBef>
              <a:buChar char="-"/>
            </a:pPr>
            <a:r>
              <a:rPr lang="fr">
                <a:latin typeface="Avenir Next" panose="020B0503020202020204" pitchFamily="34" charset="0"/>
              </a:rPr>
              <a:t>La reproductibilité du code dépend des versions des logiciels et des librairies utilisées</a:t>
            </a:r>
            <a:endParaRPr>
              <a:latin typeface="Avenir Next" panose="020B0503020202020204" pitchFamily="34" charset="0"/>
            </a:endParaRPr>
          </a:p>
          <a:p>
            <a:pPr marL="0" indent="0">
              <a:spcBef>
                <a:spcPts val="1600"/>
              </a:spcBef>
              <a:buNone/>
            </a:pPr>
            <a:r>
              <a:rPr lang="fr">
                <a:latin typeface="Avenir Next" panose="020B0503020202020204" pitchFamily="34" charset="0"/>
              </a:rPr>
              <a:t>Solution:</a:t>
            </a:r>
            <a:endParaRPr>
              <a:latin typeface="Avenir Next" panose="020B0503020202020204" pitchFamily="34" charset="0"/>
            </a:endParaRPr>
          </a:p>
          <a:p>
            <a:pPr>
              <a:spcBef>
                <a:spcPts val="1600"/>
              </a:spcBef>
              <a:buChar char="-"/>
            </a:pPr>
            <a:r>
              <a:rPr lang="fr">
                <a:latin typeface="Avenir Next" panose="020B0503020202020204" pitchFamily="34" charset="0"/>
              </a:rPr>
              <a:t>Stocker librairies et version des logiciels dans l’environnement de travail directement</a:t>
            </a:r>
            <a:endParaRPr>
              <a:latin typeface="Avenir Next" panose="020B0503020202020204" pitchFamily="34" charset="0"/>
            </a:endParaRPr>
          </a:p>
        </p:txBody>
      </p:sp>
      <p:sp>
        <p:nvSpPr>
          <p:cNvPr id="4" name="Google Shape;768;g2a91ee48165_0_10">
            <a:extLst>
              <a:ext uri="{FF2B5EF4-FFF2-40B4-BE49-F238E27FC236}">
                <a16:creationId xmlns:a16="http://schemas.microsoft.com/office/drawing/2014/main" id="{0D60F4A4-5BC5-470E-999B-6642634E9876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200"/>
          </a:xfrm>
          <a:prstGeom prst="rect">
            <a:avLst/>
          </a:prstGeom>
        </p:spPr>
        <p:txBody>
          <a:bodyPr spcFirstLastPara="1" wrap="square" lIns="91433" tIns="45700" rIns="91433" bIns="45700" anchor="ctr" anchorCtr="0">
            <a:noAutofit/>
          </a:bodyPr>
          <a:lstStyle/>
          <a:p>
            <a:fld id="{00000000-1234-1234-1234-123412341234}" type="slidenum">
              <a:rPr lang="fr-FR">
                <a:latin typeface="Avenir Next" panose="020B0503020202020204" pitchFamily="34" charset="0"/>
              </a:rPr>
              <a:pPr/>
              <a:t>20</a:t>
            </a:fld>
            <a:endParaRPr>
              <a:latin typeface="Avenir Next" panose="020B0503020202020204" pitchFamily="34" charset="0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5"/>
          <p:cNvSpPr txBox="1">
            <a:spLocks noGrp="1"/>
          </p:cNvSpPr>
          <p:nvPr>
            <p:ph type="title"/>
          </p:nvPr>
        </p:nvSpPr>
        <p:spPr>
          <a:xfrm>
            <a:off x="415600" y="593366"/>
            <a:ext cx="11360800" cy="1102429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r>
              <a:rPr lang="fr" dirty="0">
                <a:latin typeface="Avenir Next" panose="020B0503020202020204" pitchFamily="34" charset="0"/>
              </a:rPr>
              <a:t>Bonnes pratiques de modélisation</a:t>
            </a:r>
            <a:endParaRPr dirty="0">
              <a:latin typeface="Avenir Next" panose="020B0503020202020204" pitchFamily="34" charset="0"/>
            </a:endParaRPr>
          </a:p>
          <a:p>
            <a:pPr>
              <a:lnSpc>
                <a:spcPct val="115000"/>
              </a:lnSpc>
              <a:spcAft>
                <a:spcPts val="1600"/>
              </a:spcAft>
            </a:pPr>
            <a:r>
              <a:rPr lang="fr" sz="2400" dirty="0">
                <a:solidFill>
                  <a:srgbClr val="00B050"/>
                </a:solidFill>
                <a:latin typeface="Avenir Next" panose="020B0503020202020204" pitchFamily="34" charset="0"/>
              </a:rPr>
              <a:t>Générer un environnement de travail reproductible</a:t>
            </a:r>
            <a:endParaRPr dirty="0">
              <a:solidFill>
                <a:srgbClr val="00B050"/>
              </a:solidFill>
              <a:latin typeface="Avenir Next" panose="020B0503020202020204" pitchFamily="34" charset="0"/>
            </a:endParaRPr>
          </a:p>
        </p:txBody>
      </p:sp>
      <p:sp>
        <p:nvSpPr>
          <p:cNvPr id="150" name="Google Shape;150;p25"/>
          <p:cNvSpPr txBox="1">
            <a:spLocks noGrp="1"/>
          </p:cNvSpPr>
          <p:nvPr>
            <p:ph type="body" idx="1"/>
          </p:nvPr>
        </p:nvSpPr>
        <p:spPr>
          <a:xfrm>
            <a:off x="415600" y="1773533"/>
            <a:ext cx="11700200" cy="4318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indent="0">
              <a:buNone/>
            </a:pPr>
            <a:r>
              <a:rPr lang="fr" dirty="0">
                <a:latin typeface="Avenir Next" panose="020B0503020202020204" pitchFamily="34" charset="0"/>
              </a:rPr>
              <a:t>Options:</a:t>
            </a:r>
            <a:endParaRPr dirty="0">
              <a:latin typeface="Avenir Next" panose="020B0503020202020204" pitchFamily="34" charset="0"/>
            </a:endParaRPr>
          </a:p>
          <a:p>
            <a:pPr>
              <a:spcBef>
                <a:spcPts val="1600"/>
              </a:spcBef>
              <a:buChar char="-"/>
            </a:pPr>
            <a:r>
              <a:rPr lang="fr" u="sng" dirty="0">
                <a:solidFill>
                  <a:schemeClr val="hlink"/>
                </a:solidFill>
                <a:latin typeface="Avenir Next" panose="020B0503020202020204" pitchFamily="34" charset="0"/>
                <a:hlinkClick r:id="rId3"/>
              </a:rPr>
              <a:t>{renv}</a:t>
            </a:r>
            <a:r>
              <a:rPr lang="fr" dirty="0">
                <a:latin typeface="Avenir Next" panose="020B0503020202020204" pitchFamily="34" charset="0"/>
              </a:rPr>
              <a:t> peut s’ajouter directement à la création d’un projet </a:t>
            </a:r>
            <a:r>
              <a:rPr lang="fr" dirty="0" err="1">
                <a:latin typeface="Avenir Next" panose="020B0503020202020204" pitchFamily="34" charset="0"/>
              </a:rPr>
              <a:t>RStudio</a:t>
            </a:r>
            <a:endParaRPr dirty="0">
              <a:latin typeface="Avenir Next" panose="020B0503020202020204" pitchFamily="34" charset="0"/>
            </a:endParaRPr>
          </a:p>
          <a:p>
            <a:pPr>
              <a:buChar char="-"/>
            </a:pPr>
            <a:r>
              <a:rPr lang="fr" dirty="0">
                <a:latin typeface="Avenir Next" panose="020B0503020202020204" pitchFamily="34" charset="0"/>
              </a:rPr>
              <a:t>Machines virtuelles </a:t>
            </a:r>
            <a:r>
              <a:rPr lang="fr" u="sng" dirty="0">
                <a:solidFill>
                  <a:schemeClr val="hlink"/>
                </a:solidFill>
                <a:latin typeface="Avenir Next" panose="020B0503020202020204" pitchFamily="34" charset="0"/>
                <a:hlinkClick r:id="rId4"/>
              </a:rPr>
              <a:t>Docker </a:t>
            </a:r>
            <a:r>
              <a:rPr lang="fr" dirty="0">
                <a:latin typeface="Avenir Next" panose="020B0503020202020204" pitchFamily="34" charset="0"/>
              </a:rPr>
              <a:t>(+ complexe)</a:t>
            </a:r>
            <a:endParaRPr dirty="0">
              <a:latin typeface="Avenir Next" panose="020B0503020202020204" pitchFamily="34" charset="0"/>
            </a:endParaRPr>
          </a:p>
          <a:p>
            <a:pPr marL="0" indent="0"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latin typeface="Avenir Next" panose="020B0503020202020204" pitchFamily="34" charset="0"/>
            </a:endParaRPr>
          </a:p>
        </p:txBody>
      </p:sp>
      <p:pic>
        <p:nvPicPr>
          <p:cNvPr id="151" name="Google Shape;151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39268" y="3429000"/>
            <a:ext cx="4437133" cy="3196333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5"/>
          <p:cNvSpPr/>
          <p:nvPr/>
        </p:nvSpPr>
        <p:spPr>
          <a:xfrm>
            <a:off x="8429200" y="5137400"/>
            <a:ext cx="1649600" cy="304000"/>
          </a:xfrm>
          <a:prstGeom prst="rect">
            <a:avLst/>
          </a:prstGeom>
          <a:noFill/>
          <a:ln w="762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endParaRPr sz="1867">
              <a:solidFill>
                <a:srgbClr val="FF0000"/>
              </a:solidFill>
              <a:latin typeface="Avenir Next" panose="020B0503020202020204" pitchFamily="34" charset="0"/>
            </a:endParaRPr>
          </a:p>
        </p:txBody>
      </p:sp>
      <p:pic>
        <p:nvPicPr>
          <p:cNvPr id="153" name="Google Shape;153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46599" y="3932733"/>
            <a:ext cx="1905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151599" y="3950950"/>
            <a:ext cx="2467661" cy="18923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E73299AE-E5BE-3A9A-66EB-104D1BF651A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fr-FR" smtClean="0"/>
              <a:pPr/>
              <a:t>21</a:t>
            </a:fld>
            <a:endParaRPr lang="fr-FR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1069178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r>
              <a:rPr lang="fr" dirty="0">
                <a:latin typeface="Avenir Next" panose="020B0503020202020204" pitchFamily="34" charset="0"/>
              </a:rPr>
              <a:t>Bonnes pratiques de modélisation</a:t>
            </a:r>
            <a:endParaRPr dirty="0">
              <a:latin typeface="Avenir Next" panose="020B0503020202020204" pitchFamily="34" charset="0"/>
            </a:endParaRPr>
          </a:p>
          <a:p>
            <a:pPr>
              <a:lnSpc>
                <a:spcPct val="115000"/>
              </a:lnSpc>
              <a:spcAft>
                <a:spcPts val="1600"/>
              </a:spcAft>
            </a:pPr>
            <a:r>
              <a:rPr lang="fr" sz="2400" dirty="0">
                <a:solidFill>
                  <a:srgbClr val="00B050"/>
                </a:solidFill>
                <a:latin typeface="Avenir Next" panose="020B0503020202020204" pitchFamily="34" charset="0"/>
              </a:rPr>
              <a:t>Générer un environnement de travail reproductible</a:t>
            </a:r>
            <a:endParaRPr dirty="0">
              <a:solidFill>
                <a:srgbClr val="00B050"/>
              </a:solidFill>
              <a:latin typeface="Avenir Next" panose="020B0503020202020204" pitchFamily="34" charset="0"/>
            </a:endParaRPr>
          </a:p>
        </p:txBody>
      </p:sp>
      <p:sp>
        <p:nvSpPr>
          <p:cNvPr id="160" name="Google Shape;160;p26"/>
          <p:cNvSpPr txBox="1">
            <a:spLocks noGrp="1"/>
          </p:cNvSpPr>
          <p:nvPr>
            <p:ph type="body" idx="1"/>
          </p:nvPr>
        </p:nvSpPr>
        <p:spPr>
          <a:xfrm>
            <a:off x="415600" y="1773533"/>
            <a:ext cx="11360800" cy="4318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indent="0">
              <a:buNone/>
            </a:pPr>
            <a:r>
              <a:rPr lang="fr">
                <a:latin typeface="Avenir Next" panose="020B0503020202020204" pitchFamily="34" charset="0"/>
              </a:rPr>
              <a:t>Options:</a:t>
            </a:r>
            <a:endParaRPr>
              <a:latin typeface="Avenir Next" panose="020B0503020202020204" pitchFamily="34" charset="0"/>
            </a:endParaRPr>
          </a:p>
          <a:p>
            <a:pPr>
              <a:spcBef>
                <a:spcPts val="1600"/>
              </a:spcBef>
              <a:buChar char="-"/>
            </a:pPr>
            <a:r>
              <a:rPr lang="fr" u="sng">
                <a:solidFill>
                  <a:schemeClr val="hlink"/>
                </a:solidFill>
                <a:latin typeface="Avenir Next" panose="020B0503020202020204" pitchFamily="34" charset="0"/>
                <a:hlinkClick r:id="rId3"/>
              </a:rPr>
              <a:t>{renv}</a:t>
            </a:r>
            <a:r>
              <a:rPr lang="fr">
                <a:latin typeface="Avenir Next" panose="020B0503020202020204" pitchFamily="34" charset="0"/>
              </a:rPr>
              <a:t> peut s’ajouter directement à la création d’un projet RStudio</a:t>
            </a:r>
            <a:endParaRPr>
              <a:latin typeface="Avenir Next" panose="020B0503020202020204" pitchFamily="34" charset="0"/>
            </a:endParaRPr>
          </a:p>
          <a:p>
            <a:pPr>
              <a:buChar char="-"/>
            </a:pPr>
            <a:r>
              <a:rPr lang="fr">
                <a:latin typeface="Avenir Next" panose="020B0503020202020204" pitchFamily="34" charset="0"/>
              </a:rPr>
              <a:t>Machines virtuelles </a:t>
            </a:r>
            <a:r>
              <a:rPr lang="fr" u="sng">
                <a:solidFill>
                  <a:schemeClr val="hlink"/>
                </a:solidFill>
                <a:latin typeface="Avenir Next" panose="020B0503020202020204" pitchFamily="34" charset="0"/>
                <a:hlinkClick r:id="rId4"/>
              </a:rPr>
              <a:t>Docker </a:t>
            </a:r>
            <a:r>
              <a:rPr lang="fr">
                <a:latin typeface="Avenir Next" panose="020B0503020202020204" pitchFamily="34" charset="0"/>
              </a:rPr>
              <a:t>(+ complexe)</a:t>
            </a:r>
            <a:endParaRPr>
              <a:latin typeface="Avenir Next" panose="020B0503020202020204" pitchFamily="34" charset="0"/>
            </a:endParaRPr>
          </a:p>
          <a:p>
            <a:pPr>
              <a:buChar char="-"/>
            </a:pPr>
            <a:r>
              <a:rPr lang="fr">
                <a:latin typeface="Avenir Next" panose="020B0503020202020204" pitchFamily="34" charset="0"/>
              </a:rPr>
              <a:t>Gestionnaire de package </a:t>
            </a:r>
            <a:r>
              <a:rPr lang="fr" u="sng">
                <a:solidFill>
                  <a:schemeClr val="hlink"/>
                </a:solidFill>
                <a:latin typeface="Avenir Next" panose="020B0503020202020204" pitchFamily="34" charset="0"/>
                <a:hlinkClick r:id="rId5"/>
              </a:rPr>
              <a:t>Nix </a:t>
            </a:r>
            <a:endParaRPr>
              <a:latin typeface="Avenir Next" panose="020B0503020202020204" pitchFamily="34" charset="0"/>
            </a:endParaRPr>
          </a:p>
          <a:p>
            <a:pPr lvl="1">
              <a:buChar char="-"/>
            </a:pPr>
            <a:r>
              <a:rPr lang="fr">
                <a:latin typeface="Avenir Next" panose="020B0503020202020204" pitchFamily="34" charset="0"/>
              </a:rPr>
              <a:t>Librairie </a:t>
            </a:r>
            <a:r>
              <a:rPr lang="fr" u="sng">
                <a:solidFill>
                  <a:schemeClr val="hlink"/>
                </a:solidFill>
                <a:latin typeface="Avenir Next" panose="020B0503020202020204" pitchFamily="34" charset="0"/>
                <a:hlinkClick r:id="rId5"/>
              </a:rPr>
              <a:t>{rix}</a:t>
            </a:r>
            <a:r>
              <a:rPr lang="fr">
                <a:latin typeface="Avenir Next" panose="020B0503020202020204" pitchFamily="34" charset="0"/>
              </a:rPr>
              <a:t> pour fonctionner depuis R</a:t>
            </a:r>
            <a:endParaRPr>
              <a:latin typeface="Avenir Next" panose="020B0503020202020204" pitchFamily="34" charset="0"/>
            </a:endParaRPr>
          </a:p>
          <a:p>
            <a:pPr lvl="1">
              <a:buChar char="-"/>
            </a:pPr>
            <a:r>
              <a:rPr lang="fr">
                <a:latin typeface="Avenir Next" panose="020B0503020202020204" pitchFamily="34" charset="0"/>
              </a:rPr>
              <a:t>Mise à jour automatique des dépendances des librairies et logiciels</a:t>
            </a:r>
            <a:endParaRPr>
              <a:latin typeface="Avenir Next" panose="020B0503020202020204" pitchFamily="34" charset="0"/>
            </a:endParaRPr>
          </a:p>
        </p:txBody>
      </p:sp>
      <p:pic>
        <p:nvPicPr>
          <p:cNvPr id="161" name="Google Shape;161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443259" y="4455491"/>
            <a:ext cx="2178065" cy="217806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768;g2a91ee48165_0_10">
            <a:extLst>
              <a:ext uri="{FF2B5EF4-FFF2-40B4-BE49-F238E27FC236}">
                <a16:creationId xmlns:a16="http://schemas.microsoft.com/office/drawing/2014/main" id="{3907A068-AE7C-4C4E-ACC6-3E6B2A0E29E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200"/>
          </a:xfrm>
          <a:prstGeom prst="rect">
            <a:avLst/>
          </a:prstGeom>
        </p:spPr>
        <p:txBody>
          <a:bodyPr spcFirstLastPara="1" wrap="square" lIns="91433" tIns="45700" rIns="91433" bIns="45700" anchor="ctr" anchorCtr="0">
            <a:noAutofit/>
          </a:bodyPr>
          <a:lstStyle/>
          <a:p>
            <a:fld id="{00000000-1234-1234-1234-123412341234}" type="slidenum">
              <a:rPr lang="fr-FR">
                <a:latin typeface="Avenir Next" panose="020B0503020202020204" pitchFamily="34" charset="0"/>
              </a:rPr>
              <a:pPr/>
              <a:t>22</a:t>
            </a:fld>
            <a:endParaRPr>
              <a:latin typeface="Avenir Next" panose="020B0503020202020204" pitchFamily="34" charset="0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7"/>
          <p:cNvSpPr txBox="1">
            <a:spLocks noGrp="1"/>
          </p:cNvSpPr>
          <p:nvPr>
            <p:ph type="title"/>
          </p:nvPr>
        </p:nvSpPr>
        <p:spPr>
          <a:xfrm>
            <a:off x="415600" y="593366"/>
            <a:ext cx="11360800" cy="1077491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r>
              <a:rPr lang="fr" dirty="0">
                <a:latin typeface="Avenir Next" panose="020B0503020202020204" pitchFamily="34" charset="0"/>
              </a:rPr>
              <a:t>Bonnes pratiques de modélisation</a:t>
            </a:r>
            <a:endParaRPr dirty="0">
              <a:latin typeface="Avenir Next" panose="020B0503020202020204" pitchFamily="34" charset="0"/>
            </a:endParaRPr>
          </a:p>
          <a:p>
            <a:pPr>
              <a:lnSpc>
                <a:spcPct val="115000"/>
              </a:lnSpc>
              <a:spcAft>
                <a:spcPts val="1600"/>
              </a:spcAft>
            </a:pPr>
            <a:r>
              <a:rPr lang="fr-FR" sz="2400" dirty="0">
                <a:solidFill>
                  <a:srgbClr val="00B050"/>
                </a:solidFill>
                <a:latin typeface="Avenir Next" panose="020B0503020202020204" pitchFamily="34" charset="0"/>
              </a:rPr>
              <a:t>Pour aller plus loin</a:t>
            </a:r>
            <a:endParaRPr dirty="0">
              <a:solidFill>
                <a:srgbClr val="00B050"/>
              </a:solidFill>
              <a:latin typeface="Avenir Next" panose="020B0503020202020204" pitchFamily="34" charset="0"/>
            </a:endParaRPr>
          </a:p>
        </p:txBody>
      </p:sp>
      <p:sp>
        <p:nvSpPr>
          <p:cNvPr id="167" name="Google Shape;167;p27"/>
          <p:cNvSpPr txBox="1">
            <a:spLocks noGrp="1"/>
          </p:cNvSpPr>
          <p:nvPr>
            <p:ph type="body" idx="1"/>
          </p:nvPr>
        </p:nvSpPr>
        <p:spPr>
          <a:xfrm>
            <a:off x="415600" y="1773533"/>
            <a:ext cx="11360800" cy="4318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fr" u="sng" dirty="0">
                <a:solidFill>
                  <a:schemeClr val="hlink"/>
                </a:solidFill>
                <a:latin typeface="Avenir Next" panose="020B0503020202020204" pitchFamily="34" charset="0"/>
                <a:hlinkClick r:id="rId3"/>
              </a:rPr>
              <a:t>Science as amateur software development </a:t>
            </a:r>
            <a:endParaRPr dirty="0">
              <a:latin typeface="Avenir Next" panose="020B0503020202020204" pitchFamily="34" charset="0"/>
            </a:endParaRPr>
          </a:p>
          <a:p>
            <a:r>
              <a:rPr lang="fr" u="sng" dirty="0">
                <a:solidFill>
                  <a:schemeClr val="hlink"/>
                </a:solidFill>
                <a:latin typeface="Avenir Next" panose="020B0503020202020204" pitchFamily="34" charset="0"/>
                <a:hlinkClick r:id="rId4"/>
              </a:rPr>
              <a:t>Webinaires SORTEE</a:t>
            </a:r>
            <a:r>
              <a:rPr lang="fr" dirty="0">
                <a:latin typeface="Avenir Next" panose="020B0503020202020204" pitchFamily="34" charset="0"/>
              </a:rPr>
              <a:t> (la plupart avec une page </a:t>
            </a:r>
            <a:r>
              <a:rPr lang="fr" dirty="0" err="1">
                <a:latin typeface="Avenir Next" panose="020B0503020202020204" pitchFamily="34" charset="0"/>
              </a:rPr>
              <a:t>github</a:t>
            </a:r>
            <a:r>
              <a:rPr lang="fr" dirty="0">
                <a:latin typeface="Avenir Next" panose="020B0503020202020204" pitchFamily="34" charset="0"/>
              </a:rPr>
              <a:t> avec instructions &amp; scripts)</a:t>
            </a:r>
            <a:endParaRPr dirty="0">
              <a:latin typeface="Avenir Next" panose="020B0503020202020204" pitchFamily="34" charset="0"/>
            </a:endParaRPr>
          </a:p>
          <a:p>
            <a:r>
              <a:rPr lang="fr" u="sng" dirty="0">
                <a:solidFill>
                  <a:schemeClr val="hlink"/>
                </a:solidFill>
                <a:latin typeface="Avenir Next" panose="020B0503020202020204" pitchFamily="34" charset="0"/>
                <a:hlinkClick r:id="rId5"/>
              </a:rPr>
              <a:t>Rapports reproductibles Quarto</a:t>
            </a:r>
            <a:r>
              <a:rPr lang="fr" dirty="0">
                <a:latin typeface="Avenir Next" panose="020B0503020202020204" pitchFamily="34" charset="0"/>
              </a:rPr>
              <a:t> (intégrer code &amp; texte sous différents formats)</a:t>
            </a:r>
            <a:endParaRPr dirty="0">
              <a:latin typeface="Avenir Next" panose="020B0503020202020204" pitchFamily="34" charset="0"/>
            </a:endParaRPr>
          </a:p>
          <a:p>
            <a:r>
              <a:rPr lang="fr" dirty="0">
                <a:latin typeface="Avenir Next" panose="020B0503020202020204" pitchFamily="34" charset="0"/>
                <a:hlinkClick r:id="rId6"/>
              </a:rPr>
              <a:t>Building </a:t>
            </a:r>
            <a:r>
              <a:rPr lang="fr" dirty="0" err="1">
                <a:latin typeface="Avenir Next" panose="020B0503020202020204" pitchFamily="34" charset="0"/>
                <a:hlinkClick r:id="rId6"/>
              </a:rPr>
              <a:t>Reproducible</a:t>
            </a:r>
            <a:r>
              <a:rPr lang="fr" dirty="0">
                <a:latin typeface="Avenir Next" panose="020B0503020202020204" pitchFamily="34" charset="0"/>
                <a:hlinkClick r:id="rId6"/>
              </a:rPr>
              <a:t> </a:t>
            </a:r>
            <a:r>
              <a:rPr lang="fr" dirty="0" err="1">
                <a:latin typeface="Avenir Next" panose="020B0503020202020204" pitchFamily="34" charset="0"/>
                <a:hlinkClick r:id="rId6"/>
              </a:rPr>
              <a:t>Analytical</a:t>
            </a:r>
            <a:r>
              <a:rPr lang="fr" dirty="0">
                <a:latin typeface="Avenir Next" panose="020B0503020202020204" pitchFamily="34" charset="0"/>
                <a:hlinkClick r:id="rId6"/>
              </a:rPr>
              <a:t> Pipelines </a:t>
            </a:r>
            <a:r>
              <a:rPr lang="fr" dirty="0" err="1">
                <a:latin typeface="Avenir Next" panose="020B0503020202020204" pitchFamily="34" charset="0"/>
                <a:hlinkClick r:id="rId6"/>
              </a:rPr>
              <a:t>with</a:t>
            </a:r>
            <a:r>
              <a:rPr lang="fr" dirty="0">
                <a:latin typeface="Avenir Next" panose="020B0503020202020204" pitchFamily="34" charset="0"/>
                <a:hlinkClick r:id="rId6"/>
              </a:rPr>
              <a:t> R </a:t>
            </a:r>
            <a:endParaRPr dirty="0">
              <a:latin typeface="Avenir Next" panose="020B0503020202020204" pitchFamily="34" charset="0"/>
            </a:endParaRPr>
          </a:p>
        </p:txBody>
      </p:sp>
      <p:pic>
        <p:nvPicPr>
          <p:cNvPr id="168" name="Google Shape;168;p2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353285" y="5041885"/>
            <a:ext cx="4737100" cy="17145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274A0968-C1AB-CA97-57A4-B59EDA7A861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fr-FR" smtClean="0"/>
              <a:pPr/>
              <a:t>23</a:t>
            </a:fld>
            <a:endParaRPr lang="fr-FR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>
          <a:extLst>
            <a:ext uri="{FF2B5EF4-FFF2-40B4-BE49-F238E27FC236}">
              <a16:creationId xmlns:a16="http://schemas.microsoft.com/office/drawing/2014/main" id="{456842F6-E8FD-99C3-80F8-2C22395455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>
            <a:extLst>
              <a:ext uri="{FF2B5EF4-FFF2-40B4-BE49-F238E27FC236}">
                <a16:creationId xmlns:a16="http://schemas.microsoft.com/office/drawing/2014/main" id="{9160ACA1-67FC-62AA-8D66-51BF20144C2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025286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fr" sz="3200" dirty="0">
                <a:latin typeface="Avenir Next" panose="020B0503020202020204" pitchFamily="34" charset="0"/>
              </a:rPr>
              <a:t>Pratique : Rapports reproductible avec R</a:t>
            </a:r>
            <a:r>
              <a:rPr lang="fr-FR" sz="3200" dirty="0">
                <a:latin typeface="Avenir Next" panose="020B0503020202020204" pitchFamily="34" charset="0"/>
              </a:rPr>
              <a:t>s</a:t>
            </a:r>
            <a:r>
              <a:rPr lang="fr" sz="3200" dirty="0" err="1">
                <a:latin typeface="Avenir Next" panose="020B0503020202020204" pitchFamily="34" charset="0"/>
              </a:rPr>
              <a:t>tudio</a:t>
            </a:r>
            <a:r>
              <a:rPr lang="fr" sz="3200" dirty="0">
                <a:latin typeface="Avenir Next" panose="020B0503020202020204" pitchFamily="34" charset="0"/>
              </a:rPr>
              <a:t> &amp; Quarto</a:t>
            </a:r>
            <a:endParaRPr sz="3200" dirty="0">
              <a:latin typeface="Avenir Next" panose="020B0503020202020204" pitchFamily="34" charset="0"/>
            </a:endParaRPr>
          </a:p>
        </p:txBody>
      </p:sp>
      <p:sp>
        <p:nvSpPr>
          <p:cNvPr id="78" name="Google Shape;78;p16">
            <a:extLst>
              <a:ext uri="{FF2B5EF4-FFF2-40B4-BE49-F238E27FC236}">
                <a16:creationId xmlns:a16="http://schemas.microsoft.com/office/drawing/2014/main" id="{7FAAD916-75F8-DE2E-D70E-4A0563589FF2}"/>
              </a:ext>
            </a:extLst>
          </p:cNvPr>
          <p:cNvSpPr/>
          <p:nvPr/>
        </p:nvSpPr>
        <p:spPr>
          <a:xfrm>
            <a:off x="11060033" y="341133"/>
            <a:ext cx="890000" cy="8900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fr" sz="4400" dirty="0">
                <a:solidFill>
                  <a:schemeClr val="bg1"/>
                </a:solidFill>
                <a:latin typeface="Avenir Next" panose="020B0503020202020204" pitchFamily="34" charset="0"/>
              </a:rPr>
              <a:t>1</a:t>
            </a:r>
            <a:endParaRPr sz="4400" dirty="0">
              <a:solidFill>
                <a:schemeClr val="bg1"/>
              </a:solidFill>
              <a:latin typeface="Avenir Next" panose="020B0503020202020204" pitchFamily="34" charset="0"/>
            </a:endParaRPr>
          </a:p>
        </p:txBody>
      </p:sp>
      <p:sp>
        <p:nvSpPr>
          <p:cNvPr id="79" name="Google Shape;79;p16">
            <a:extLst>
              <a:ext uri="{FF2B5EF4-FFF2-40B4-BE49-F238E27FC236}">
                <a16:creationId xmlns:a16="http://schemas.microsoft.com/office/drawing/2014/main" id="{EC2BC96A-CF20-8772-ED75-52CA0EFF6BA9}"/>
              </a:ext>
            </a:extLst>
          </p:cNvPr>
          <p:cNvSpPr/>
          <p:nvPr/>
        </p:nvSpPr>
        <p:spPr>
          <a:xfrm>
            <a:off x="11060033" y="1875733"/>
            <a:ext cx="890000" cy="8900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fr" sz="4400">
                <a:solidFill>
                  <a:schemeClr val="bg1"/>
                </a:solidFill>
                <a:latin typeface="Avenir Next" panose="020B0503020202020204" pitchFamily="34" charset="0"/>
              </a:rPr>
              <a:t>2</a:t>
            </a:r>
            <a:endParaRPr sz="4400">
              <a:solidFill>
                <a:schemeClr val="bg1"/>
              </a:solidFill>
              <a:latin typeface="Avenir Next" panose="020B0503020202020204" pitchFamily="34" charset="0"/>
            </a:endParaRPr>
          </a:p>
        </p:txBody>
      </p:sp>
      <p:sp>
        <p:nvSpPr>
          <p:cNvPr id="80" name="Google Shape;80;p16">
            <a:extLst>
              <a:ext uri="{FF2B5EF4-FFF2-40B4-BE49-F238E27FC236}">
                <a16:creationId xmlns:a16="http://schemas.microsoft.com/office/drawing/2014/main" id="{4A293420-B0DD-9216-FCCE-6D5241CE1D0D}"/>
              </a:ext>
            </a:extLst>
          </p:cNvPr>
          <p:cNvSpPr/>
          <p:nvPr/>
        </p:nvSpPr>
        <p:spPr>
          <a:xfrm>
            <a:off x="11060033" y="3554700"/>
            <a:ext cx="890000" cy="8900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fr" sz="4400">
                <a:solidFill>
                  <a:schemeClr val="bg1"/>
                </a:solidFill>
                <a:latin typeface="Avenir Next" panose="020B0503020202020204" pitchFamily="34" charset="0"/>
              </a:rPr>
              <a:t>3</a:t>
            </a:r>
            <a:endParaRPr sz="4400">
              <a:solidFill>
                <a:schemeClr val="bg1"/>
              </a:solidFill>
              <a:latin typeface="Avenir Next" panose="020B0503020202020204" pitchFamily="34" charset="0"/>
            </a:endParaRPr>
          </a:p>
        </p:txBody>
      </p:sp>
      <p:sp>
        <p:nvSpPr>
          <p:cNvPr id="81" name="Google Shape;81;p16">
            <a:extLst>
              <a:ext uri="{FF2B5EF4-FFF2-40B4-BE49-F238E27FC236}">
                <a16:creationId xmlns:a16="http://schemas.microsoft.com/office/drawing/2014/main" id="{AB2FC64A-198F-C0EA-7992-BB1C7B53735C}"/>
              </a:ext>
            </a:extLst>
          </p:cNvPr>
          <p:cNvSpPr/>
          <p:nvPr/>
        </p:nvSpPr>
        <p:spPr>
          <a:xfrm>
            <a:off x="11060033" y="4994967"/>
            <a:ext cx="890000" cy="8900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fr" sz="4400">
                <a:solidFill>
                  <a:schemeClr val="bg1"/>
                </a:solidFill>
                <a:latin typeface="Avenir Next" panose="020B0503020202020204" pitchFamily="34" charset="0"/>
              </a:rPr>
              <a:t>4</a:t>
            </a:r>
            <a:endParaRPr sz="4400">
              <a:solidFill>
                <a:schemeClr val="bg1"/>
              </a:solidFill>
              <a:latin typeface="Avenir Next" panose="020B0503020202020204" pitchFamily="34" charset="0"/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6CAA8962-3194-01D6-53AA-A1CCEC6C114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fr-FR" smtClean="0"/>
              <a:pPr/>
              <a:t>24</a:t>
            </a:fld>
            <a:endParaRPr lang="fr-FR"/>
          </a:p>
        </p:txBody>
      </p:sp>
      <p:sp>
        <p:nvSpPr>
          <p:cNvPr id="4" name="Google Shape;76;p16">
            <a:extLst>
              <a:ext uri="{FF2B5EF4-FFF2-40B4-BE49-F238E27FC236}">
                <a16:creationId xmlns:a16="http://schemas.microsoft.com/office/drawing/2014/main" id="{0C743CEA-44B4-D29F-508A-27C60ADA519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563789"/>
            <a:ext cx="11360800" cy="454609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152396" indent="0" algn="ctr">
              <a:buSzPct val="100000"/>
              <a:buNone/>
            </a:pPr>
            <a:r>
              <a:rPr lang="fr-FR" dirty="0">
                <a:latin typeface="Avenir Next" panose="020B0503020202020204" pitchFamily="34" charset="0"/>
              </a:rPr>
              <a:t>~ 20 minutes</a:t>
            </a:r>
            <a:endParaRPr dirty="0">
              <a:latin typeface="Avenir Next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73958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>
          <a:extLst>
            <a:ext uri="{FF2B5EF4-FFF2-40B4-BE49-F238E27FC236}">
              <a16:creationId xmlns:a16="http://schemas.microsoft.com/office/drawing/2014/main" id="{6C6DA8FE-1271-B343-D83D-0C946FF111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>
            <a:extLst>
              <a:ext uri="{FF2B5EF4-FFF2-40B4-BE49-F238E27FC236}">
                <a16:creationId xmlns:a16="http://schemas.microsoft.com/office/drawing/2014/main" id="{F6770186-03EE-5957-B7EF-DB2AD979BAE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5599" y="593367"/>
            <a:ext cx="11449829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fr" sz="3200" dirty="0">
                <a:latin typeface="Avenir Next" panose="020B0503020202020204" pitchFamily="34" charset="0"/>
              </a:rPr>
              <a:t>Pratique : </a:t>
            </a:r>
            <a:r>
              <a:rPr lang="fr-FR" sz="3200" dirty="0">
                <a:latin typeface="Avenir Next" panose="020B0503020202020204" pitchFamily="34" charset="0"/>
              </a:rPr>
              <a:t>Versionnage avec git, GitHub Desktop et </a:t>
            </a:r>
            <a:r>
              <a:rPr lang="fr-FR" sz="3200" dirty="0" err="1">
                <a:latin typeface="Avenir Next" panose="020B0503020202020204" pitchFamily="34" charset="0"/>
              </a:rPr>
              <a:t>RStudio</a:t>
            </a:r>
            <a:endParaRPr sz="3200" dirty="0">
              <a:latin typeface="Avenir Next" panose="020B0503020202020204" pitchFamily="34" charset="0"/>
            </a:endParaRPr>
          </a:p>
        </p:txBody>
      </p:sp>
      <p:sp>
        <p:nvSpPr>
          <p:cNvPr id="78" name="Google Shape;78;p16">
            <a:extLst>
              <a:ext uri="{FF2B5EF4-FFF2-40B4-BE49-F238E27FC236}">
                <a16:creationId xmlns:a16="http://schemas.microsoft.com/office/drawing/2014/main" id="{3CFA0B1C-1053-E16F-03DB-30B341BCEE59}"/>
              </a:ext>
            </a:extLst>
          </p:cNvPr>
          <p:cNvSpPr/>
          <p:nvPr/>
        </p:nvSpPr>
        <p:spPr>
          <a:xfrm>
            <a:off x="11060033" y="341133"/>
            <a:ext cx="890000" cy="8900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fr" sz="4400" dirty="0">
                <a:solidFill>
                  <a:schemeClr val="bg1"/>
                </a:solidFill>
                <a:latin typeface="Avenir Next" panose="020B0503020202020204" pitchFamily="34" charset="0"/>
              </a:rPr>
              <a:t>1</a:t>
            </a:r>
            <a:endParaRPr sz="4400" dirty="0">
              <a:solidFill>
                <a:schemeClr val="bg1"/>
              </a:solidFill>
              <a:latin typeface="Avenir Next" panose="020B0503020202020204" pitchFamily="34" charset="0"/>
            </a:endParaRPr>
          </a:p>
        </p:txBody>
      </p:sp>
      <p:sp>
        <p:nvSpPr>
          <p:cNvPr id="79" name="Google Shape;79;p16">
            <a:extLst>
              <a:ext uri="{FF2B5EF4-FFF2-40B4-BE49-F238E27FC236}">
                <a16:creationId xmlns:a16="http://schemas.microsoft.com/office/drawing/2014/main" id="{EFEAC424-010A-C649-7904-901C427919E2}"/>
              </a:ext>
            </a:extLst>
          </p:cNvPr>
          <p:cNvSpPr/>
          <p:nvPr/>
        </p:nvSpPr>
        <p:spPr>
          <a:xfrm>
            <a:off x="11060033" y="1875733"/>
            <a:ext cx="890000" cy="8900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fr" sz="4400">
                <a:solidFill>
                  <a:schemeClr val="bg1"/>
                </a:solidFill>
                <a:latin typeface="Avenir Next" panose="020B0503020202020204" pitchFamily="34" charset="0"/>
              </a:rPr>
              <a:t>2</a:t>
            </a:r>
            <a:endParaRPr sz="4400">
              <a:solidFill>
                <a:schemeClr val="bg1"/>
              </a:solidFill>
              <a:latin typeface="Avenir Next" panose="020B0503020202020204" pitchFamily="34" charset="0"/>
            </a:endParaRPr>
          </a:p>
        </p:txBody>
      </p:sp>
      <p:sp>
        <p:nvSpPr>
          <p:cNvPr id="80" name="Google Shape;80;p16">
            <a:extLst>
              <a:ext uri="{FF2B5EF4-FFF2-40B4-BE49-F238E27FC236}">
                <a16:creationId xmlns:a16="http://schemas.microsoft.com/office/drawing/2014/main" id="{3C1DEB7D-1248-0F5F-B05F-2DBDD8F729ED}"/>
              </a:ext>
            </a:extLst>
          </p:cNvPr>
          <p:cNvSpPr/>
          <p:nvPr/>
        </p:nvSpPr>
        <p:spPr>
          <a:xfrm>
            <a:off x="11060033" y="3554700"/>
            <a:ext cx="890000" cy="8900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fr" sz="4400">
                <a:solidFill>
                  <a:schemeClr val="bg1"/>
                </a:solidFill>
                <a:latin typeface="Avenir Next" panose="020B0503020202020204" pitchFamily="34" charset="0"/>
              </a:rPr>
              <a:t>3</a:t>
            </a:r>
            <a:endParaRPr sz="4400">
              <a:solidFill>
                <a:schemeClr val="bg1"/>
              </a:solidFill>
              <a:latin typeface="Avenir Next" panose="020B0503020202020204" pitchFamily="34" charset="0"/>
            </a:endParaRPr>
          </a:p>
        </p:txBody>
      </p:sp>
      <p:sp>
        <p:nvSpPr>
          <p:cNvPr id="81" name="Google Shape;81;p16">
            <a:extLst>
              <a:ext uri="{FF2B5EF4-FFF2-40B4-BE49-F238E27FC236}">
                <a16:creationId xmlns:a16="http://schemas.microsoft.com/office/drawing/2014/main" id="{3195FCE8-FFF9-3362-9D01-A7864EBDE972}"/>
              </a:ext>
            </a:extLst>
          </p:cNvPr>
          <p:cNvSpPr/>
          <p:nvPr/>
        </p:nvSpPr>
        <p:spPr>
          <a:xfrm>
            <a:off x="11060033" y="4994967"/>
            <a:ext cx="890000" cy="8900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fr" sz="4400">
                <a:solidFill>
                  <a:schemeClr val="bg1"/>
                </a:solidFill>
                <a:latin typeface="Avenir Next" panose="020B0503020202020204" pitchFamily="34" charset="0"/>
              </a:rPr>
              <a:t>4</a:t>
            </a:r>
            <a:endParaRPr sz="4400">
              <a:solidFill>
                <a:schemeClr val="bg1"/>
              </a:solidFill>
              <a:latin typeface="Avenir Next" panose="020B0503020202020204" pitchFamily="34" charset="0"/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FA1CD775-871C-1D0E-EFD3-D3885E77A8A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fr-FR" smtClean="0"/>
              <a:pPr/>
              <a:t>25</a:t>
            </a:fld>
            <a:endParaRPr lang="fr-FR"/>
          </a:p>
        </p:txBody>
      </p:sp>
      <p:sp>
        <p:nvSpPr>
          <p:cNvPr id="3" name="Google Shape;76;p16">
            <a:extLst>
              <a:ext uri="{FF2B5EF4-FFF2-40B4-BE49-F238E27FC236}">
                <a16:creationId xmlns:a16="http://schemas.microsoft.com/office/drawing/2014/main" id="{4D3066A5-AB50-7B45-2A59-ED600768920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563789"/>
            <a:ext cx="11360800" cy="454609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152396" indent="0" algn="ctr">
              <a:buSzPct val="100000"/>
              <a:buNone/>
            </a:pPr>
            <a:r>
              <a:rPr lang="fr-FR" dirty="0">
                <a:latin typeface="Avenir Next" panose="020B0503020202020204" pitchFamily="34" charset="0"/>
              </a:rPr>
              <a:t>~ 2h</a:t>
            </a:r>
          </a:p>
          <a:p>
            <a:pPr marL="152396" indent="0" algn="ctr">
              <a:buSzPct val="100000"/>
              <a:buNone/>
            </a:pPr>
            <a:endParaRPr lang="fr-FR" dirty="0">
              <a:latin typeface="Avenir Next" panose="020B0503020202020204" pitchFamily="34" charset="0"/>
            </a:endParaRPr>
          </a:p>
          <a:p>
            <a:pPr marL="152396" indent="0">
              <a:buSzPct val="100000"/>
              <a:buNone/>
            </a:pPr>
            <a:r>
              <a:rPr lang="fr-FR" dirty="0">
                <a:latin typeface="Avenir Next" panose="020B0503020202020204" pitchFamily="34" charset="0"/>
              </a:rPr>
              <a:t>Exercice 1 : Versionner en local</a:t>
            </a:r>
          </a:p>
          <a:p>
            <a:pPr marL="152396" indent="0">
              <a:buSzPct val="100000"/>
              <a:buNone/>
            </a:pPr>
            <a:endParaRPr lang="fr-FR" dirty="0">
              <a:latin typeface="Avenir Next" panose="020B0503020202020204" pitchFamily="34" charset="0"/>
            </a:endParaRPr>
          </a:p>
          <a:p>
            <a:pPr marL="152396" indent="0">
              <a:buSzPct val="100000"/>
              <a:buNone/>
            </a:pPr>
            <a:r>
              <a:rPr lang="fr-FR" dirty="0">
                <a:latin typeface="Avenir Next" panose="020B0503020202020204" pitchFamily="34" charset="0"/>
              </a:rPr>
              <a:t>Exercice 2 : Versionner avec GitHub</a:t>
            </a:r>
          </a:p>
          <a:p>
            <a:pPr marL="152396" indent="0">
              <a:buSzPct val="100000"/>
              <a:buNone/>
            </a:pPr>
            <a:endParaRPr lang="fr-FR" dirty="0">
              <a:latin typeface="Avenir Next" panose="020B0503020202020204" pitchFamily="34" charset="0"/>
            </a:endParaRPr>
          </a:p>
          <a:p>
            <a:pPr marL="152396" indent="0">
              <a:buSzPct val="100000"/>
              <a:buNone/>
            </a:pPr>
            <a:r>
              <a:rPr lang="fr-FR" dirty="0">
                <a:latin typeface="Avenir Next" panose="020B0503020202020204" pitchFamily="34" charset="0"/>
              </a:rPr>
              <a:t>Exercice 3 : Cloner un dépôt</a:t>
            </a:r>
          </a:p>
          <a:p>
            <a:pPr marL="152396" indent="0">
              <a:buSzPct val="100000"/>
              <a:buNone/>
            </a:pPr>
            <a:endParaRPr lang="fr-FR" dirty="0">
              <a:latin typeface="Avenir Next" panose="020B0503020202020204" pitchFamily="34" charset="0"/>
            </a:endParaRPr>
          </a:p>
          <a:p>
            <a:pPr marL="152396" indent="0">
              <a:buSzPct val="100000"/>
              <a:buNone/>
            </a:pPr>
            <a:r>
              <a:rPr lang="fr-FR" dirty="0">
                <a:latin typeface="Avenir Next" panose="020B0503020202020204" pitchFamily="34" charset="0"/>
              </a:rPr>
              <a:t>Exercice 4 : Branches, Fourches et pull </a:t>
            </a:r>
            <a:r>
              <a:rPr lang="fr-FR" dirty="0" err="1">
                <a:latin typeface="Avenir Next" panose="020B0503020202020204" pitchFamily="34" charset="0"/>
              </a:rPr>
              <a:t>requests</a:t>
            </a:r>
            <a:endParaRPr dirty="0">
              <a:latin typeface="Avenir Next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32675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>
          <a:extLst>
            <a:ext uri="{FF2B5EF4-FFF2-40B4-BE49-F238E27FC236}">
              <a16:creationId xmlns:a16="http://schemas.microsoft.com/office/drawing/2014/main" id="{D0EA9D44-4F08-486E-0499-8AD228E208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>
            <a:extLst>
              <a:ext uri="{FF2B5EF4-FFF2-40B4-BE49-F238E27FC236}">
                <a16:creationId xmlns:a16="http://schemas.microsoft.com/office/drawing/2014/main" id="{90C268C5-6CCF-E83B-EB0F-5D031D478BA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8369171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r>
              <a:rPr lang="fr" dirty="0">
                <a:latin typeface="Avenir Next" panose="020B0503020202020204" pitchFamily="34" charset="0"/>
              </a:rPr>
              <a:t>Bonnes pratiques de modélisation</a:t>
            </a:r>
            <a:endParaRPr dirty="0">
              <a:latin typeface="Avenir Next" panose="020B0503020202020204" pitchFamily="34" charset="0"/>
            </a:endParaRPr>
          </a:p>
        </p:txBody>
      </p:sp>
      <p:sp>
        <p:nvSpPr>
          <p:cNvPr id="76" name="Google Shape;76;p16">
            <a:extLst>
              <a:ext uri="{FF2B5EF4-FFF2-40B4-BE49-F238E27FC236}">
                <a16:creationId xmlns:a16="http://schemas.microsoft.com/office/drawing/2014/main" id="{FBBD1692-2E95-07DC-6220-769A65E2375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563789"/>
            <a:ext cx="11360800" cy="454609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152396" indent="0">
              <a:buSzPct val="100000"/>
              <a:buNone/>
            </a:pPr>
            <a:r>
              <a:rPr lang="fr-FR" dirty="0">
                <a:latin typeface="Avenir Next" panose="020B0503020202020204" pitchFamily="34" charset="0"/>
              </a:rPr>
              <a:t>Les 4 </a:t>
            </a:r>
            <a:r>
              <a:rPr lang="fr-FR" i="1" dirty="0">
                <a:latin typeface="Avenir Next" panose="020B0503020202020204" pitchFamily="34" charset="0"/>
              </a:rPr>
              <a:t>R</a:t>
            </a:r>
            <a:r>
              <a:rPr lang="fr-FR" dirty="0">
                <a:latin typeface="Avenir Next" panose="020B0503020202020204" pitchFamily="34" charset="0"/>
              </a:rPr>
              <a:t> de la reproductibilité du code</a:t>
            </a:r>
            <a:endParaRPr dirty="0">
              <a:latin typeface="Avenir Next" panose="020B0503020202020204" pitchFamily="34" charset="0"/>
            </a:endParaRPr>
          </a:p>
        </p:txBody>
      </p:sp>
      <p:sp>
        <p:nvSpPr>
          <p:cNvPr id="78" name="Google Shape;78;p16">
            <a:extLst>
              <a:ext uri="{FF2B5EF4-FFF2-40B4-BE49-F238E27FC236}">
                <a16:creationId xmlns:a16="http://schemas.microsoft.com/office/drawing/2014/main" id="{5B7AE95A-9498-3BEA-5F27-B2A0C4B21FB3}"/>
              </a:ext>
            </a:extLst>
          </p:cNvPr>
          <p:cNvSpPr/>
          <p:nvPr/>
        </p:nvSpPr>
        <p:spPr>
          <a:xfrm>
            <a:off x="11060033" y="341133"/>
            <a:ext cx="890000" cy="8900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fr" sz="4400" dirty="0">
                <a:solidFill>
                  <a:schemeClr val="bg1"/>
                </a:solidFill>
                <a:latin typeface="Avenir Next" panose="020B0503020202020204" pitchFamily="34" charset="0"/>
              </a:rPr>
              <a:t>1</a:t>
            </a:r>
            <a:endParaRPr sz="4400" dirty="0">
              <a:solidFill>
                <a:schemeClr val="bg1"/>
              </a:solidFill>
              <a:latin typeface="Avenir Next" panose="020B0503020202020204" pitchFamily="34" charset="0"/>
            </a:endParaRPr>
          </a:p>
        </p:txBody>
      </p:sp>
      <p:sp>
        <p:nvSpPr>
          <p:cNvPr id="79" name="Google Shape;79;p16">
            <a:extLst>
              <a:ext uri="{FF2B5EF4-FFF2-40B4-BE49-F238E27FC236}">
                <a16:creationId xmlns:a16="http://schemas.microsoft.com/office/drawing/2014/main" id="{D84A3A28-34B0-FDB8-8D78-6B5554035574}"/>
              </a:ext>
            </a:extLst>
          </p:cNvPr>
          <p:cNvSpPr/>
          <p:nvPr/>
        </p:nvSpPr>
        <p:spPr>
          <a:xfrm>
            <a:off x="11060033" y="1875733"/>
            <a:ext cx="890000" cy="8900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fr" sz="4400">
                <a:solidFill>
                  <a:schemeClr val="bg1"/>
                </a:solidFill>
                <a:latin typeface="Avenir Next" panose="020B0503020202020204" pitchFamily="34" charset="0"/>
              </a:rPr>
              <a:t>2</a:t>
            </a:r>
            <a:endParaRPr sz="4400">
              <a:solidFill>
                <a:schemeClr val="bg1"/>
              </a:solidFill>
              <a:latin typeface="Avenir Next" panose="020B0503020202020204" pitchFamily="34" charset="0"/>
            </a:endParaRPr>
          </a:p>
        </p:txBody>
      </p:sp>
      <p:sp>
        <p:nvSpPr>
          <p:cNvPr id="80" name="Google Shape;80;p16">
            <a:extLst>
              <a:ext uri="{FF2B5EF4-FFF2-40B4-BE49-F238E27FC236}">
                <a16:creationId xmlns:a16="http://schemas.microsoft.com/office/drawing/2014/main" id="{2465F5BE-68BB-91A6-C1D4-EB151B614BAD}"/>
              </a:ext>
            </a:extLst>
          </p:cNvPr>
          <p:cNvSpPr/>
          <p:nvPr/>
        </p:nvSpPr>
        <p:spPr>
          <a:xfrm>
            <a:off x="11060033" y="3554700"/>
            <a:ext cx="890000" cy="8900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fr" sz="4400">
                <a:solidFill>
                  <a:schemeClr val="bg1"/>
                </a:solidFill>
                <a:latin typeface="Avenir Next" panose="020B0503020202020204" pitchFamily="34" charset="0"/>
              </a:rPr>
              <a:t>3</a:t>
            </a:r>
            <a:endParaRPr sz="4400">
              <a:solidFill>
                <a:schemeClr val="bg1"/>
              </a:solidFill>
              <a:latin typeface="Avenir Next" panose="020B0503020202020204" pitchFamily="34" charset="0"/>
            </a:endParaRPr>
          </a:p>
        </p:txBody>
      </p:sp>
      <p:sp>
        <p:nvSpPr>
          <p:cNvPr id="81" name="Google Shape;81;p16">
            <a:extLst>
              <a:ext uri="{FF2B5EF4-FFF2-40B4-BE49-F238E27FC236}">
                <a16:creationId xmlns:a16="http://schemas.microsoft.com/office/drawing/2014/main" id="{AE1BBDE3-5A42-1306-3454-5E74455CA21D}"/>
              </a:ext>
            </a:extLst>
          </p:cNvPr>
          <p:cNvSpPr/>
          <p:nvPr/>
        </p:nvSpPr>
        <p:spPr>
          <a:xfrm>
            <a:off x="11060033" y="4994967"/>
            <a:ext cx="890000" cy="8900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fr" sz="4400">
                <a:solidFill>
                  <a:schemeClr val="bg1"/>
                </a:solidFill>
                <a:latin typeface="Avenir Next" panose="020B0503020202020204" pitchFamily="34" charset="0"/>
              </a:rPr>
              <a:t>4</a:t>
            </a:r>
            <a:endParaRPr sz="4400">
              <a:solidFill>
                <a:schemeClr val="bg1"/>
              </a:solidFill>
              <a:latin typeface="Avenir Next" panose="020B0503020202020204" pitchFamily="34" charset="0"/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DE75D8FD-616B-4408-6A4D-257DF37DBCD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fr-FR" smtClean="0"/>
              <a:pPr/>
              <a:t>3</a:t>
            </a:fld>
            <a:endParaRPr lang="fr-FR"/>
          </a:p>
        </p:txBody>
      </p:sp>
      <p:pic>
        <p:nvPicPr>
          <p:cNvPr id="3" name="New picture">
            <a:extLst>
              <a:ext uri="{FF2B5EF4-FFF2-40B4-BE49-F238E27FC236}">
                <a16:creationId xmlns:a16="http://schemas.microsoft.com/office/drawing/2014/main" id="{A06F582C-79D1-CC24-C2A8-E6E083B1A538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105719" y="2262828"/>
            <a:ext cx="5399314" cy="4457700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0569AE36-82A5-474D-EFA3-5DC2812036FE}"/>
              </a:ext>
            </a:extLst>
          </p:cNvPr>
          <p:cNvSpPr txBox="1"/>
          <p:nvPr/>
        </p:nvSpPr>
        <p:spPr>
          <a:xfrm>
            <a:off x="8403771" y="6460585"/>
            <a:ext cx="20649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latin typeface="Avenir Next" panose="020B0503020202020204" pitchFamily="34" charset="0"/>
                <a:hlinkClick r:id="rId4"/>
              </a:rPr>
              <a:t>Ivmey-Cook et al. 202</a:t>
            </a:r>
            <a:r>
              <a:rPr lang="fr-FR" dirty="0">
                <a:latin typeface="Avenir Next" panose="020B0503020202020204" pitchFamily="34" charset="0"/>
              </a:rPr>
              <a:t>3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DCEF9F88-9A58-86B3-AC69-881FA155FDCE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15293"/>
          <a:stretch/>
        </p:blipFill>
        <p:spPr>
          <a:xfrm>
            <a:off x="415600" y="3342207"/>
            <a:ext cx="5308654" cy="1314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5428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>
          <a:extLst>
            <a:ext uri="{FF2B5EF4-FFF2-40B4-BE49-F238E27FC236}">
              <a16:creationId xmlns:a16="http://schemas.microsoft.com/office/drawing/2014/main" id="{7EA3F0D4-6C50-B44E-8F2E-B3BF74DD1D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>
            <a:extLst>
              <a:ext uri="{FF2B5EF4-FFF2-40B4-BE49-F238E27FC236}">
                <a16:creationId xmlns:a16="http://schemas.microsoft.com/office/drawing/2014/main" id="{073FD8C0-FE5D-5911-8F98-F788C1E73AD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8369171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r>
              <a:rPr lang="fr" dirty="0">
                <a:latin typeface="Avenir Next" panose="020B0503020202020204" pitchFamily="34" charset="0"/>
              </a:rPr>
              <a:t>Bonnes pratiques de modélisation</a:t>
            </a:r>
            <a:endParaRPr dirty="0">
              <a:latin typeface="Avenir Next" panose="020B0503020202020204" pitchFamily="34" charset="0"/>
            </a:endParaRPr>
          </a:p>
        </p:txBody>
      </p:sp>
      <p:sp>
        <p:nvSpPr>
          <p:cNvPr id="76" name="Google Shape;76;p16">
            <a:extLst>
              <a:ext uri="{FF2B5EF4-FFF2-40B4-BE49-F238E27FC236}">
                <a16:creationId xmlns:a16="http://schemas.microsoft.com/office/drawing/2014/main" id="{DAF120A5-781A-4BB6-586C-8577151AEEF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563789"/>
            <a:ext cx="11360800" cy="454609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152396" indent="0">
              <a:buSzPct val="100000"/>
              <a:buNone/>
            </a:pPr>
            <a:r>
              <a:rPr lang="fr-FR" dirty="0">
                <a:latin typeface="Avenir Next" panose="020B0503020202020204" pitchFamily="34" charset="0"/>
              </a:rPr>
              <a:t>Questions essentielles :</a:t>
            </a:r>
          </a:p>
          <a:p>
            <a:pPr>
              <a:buSzPct val="64000"/>
            </a:pPr>
            <a:r>
              <a:rPr lang="fr-FR" dirty="0">
                <a:latin typeface="Avenir Next" panose="020B0503020202020204" pitchFamily="34" charset="0"/>
              </a:rPr>
              <a:t>Peut-on reproduire mes résultats ?</a:t>
            </a:r>
          </a:p>
          <a:p>
            <a:pPr lvl="1">
              <a:buSzPct val="64000"/>
            </a:pPr>
            <a:r>
              <a:rPr lang="fr-FR" dirty="0">
                <a:latin typeface="Avenir Next" panose="020B0503020202020204" pitchFamily="34" charset="0"/>
              </a:rPr>
              <a:t>Est-ce que mon code fonctionne ?</a:t>
            </a:r>
          </a:p>
          <a:p>
            <a:pPr lvl="1">
              <a:buSzPct val="64000"/>
            </a:pPr>
            <a:r>
              <a:rPr lang="fr-FR" dirty="0">
                <a:latin typeface="Avenir Next" panose="020B0503020202020204" pitchFamily="34" charset="0"/>
              </a:rPr>
              <a:t>Est-ce que mon code fonctionne sur une autre machine ?</a:t>
            </a:r>
          </a:p>
          <a:p>
            <a:pPr lvl="1">
              <a:buSzPct val="64000"/>
            </a:pPr>
            <a:r>
              <a:rPr lang="fr-FR" dirty="0">
                <a:latin typeface="Avenir Next" panose="020B0503020202020204" pitchFamily="34" charset="0"/>
              </a:rPr>
              <a:t>Est-ce que mon code fonctionnera encore dans 10 ans ?</a:t>
            </a:r>
            <a:endParaRPr dirty="0">
              <a:latin typeface="Avenir Next" panose="020B0503020202020204" pitchFamily="34" charset="0"/>
            </a:endParaRPr>
          </a:p>
        </p:txBody>
      </p:sp>
      <p:sp>
        <p:nvSpPr>
          <p:cNvPr id="78" name="Google Shape;78;p16">
            <a:extLst>
              <a:ext uri="{FF2B5EF4-FFF2-40B4-BE49-F238E27FC236}">
                <a16:creationId xmlns:a16="http://schemas.microsoft.com/office/drawing/2014/main" id="{5B4A495C-0848-1BA3-9762-B47A574A1636}"/>
              </a:ext>
            </a:extLst>
          </p:cNvPr>
          <p:cNvSpPr/>
          <p:nvPr/>
        </p:nvSpPr>
        <p:spPr>
          <a:xfrm>
            <a:off x="11060033" y="341133"/>
            <a:ext cx="890000" cy="8900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fr" sz="4400" dirty="0">
                <a:solidFill>
                  <a:schemeClr val="bg1"/>
                </a:solidFill>
                <a:latin typeface="Avenir Next" panose="020B0503020202020204" pitchFamily="34" charset="0"/>
              </a:rPr>
              <a:t>1</a:t>
            </a:r>
            <a:endParaRPr sz="4400" dirty="0">
              <a:solidFill>
                <a:schemeClr val="bg1"/>
              </a:solidFill>
              <a:latin typeface="Avenir Next" panose="020B0503020202020204" pitchFamily="34" charset="0"/>
            </a:endParaRPr>
          </a:p>
        </p:txBody>
      </p:sp>
      <p:sp>
        <p:nvSpPr>
          <p:cNvPr id="79" name="Google Shape;79;p16">
            <a:extLst>
              <a:ext uri="{FF2B5EF4-FFF2-40B4-BE49-F238E27FC236}">
                <a16:creationId xmlns:a16="http://schemas.microsoft.com/office/drawing/2014/main" id="{0D1231A6-C96B-27E7-B746-589C69A04415}"/>
              </a:ext>
            </a:extLst>
          </p:cNvPr>
          <p:cNvSpPr/>
          <p:nvPr/>
        </p:nvSpPr>
        <p:spPr>
          <a:xfrm>
            <a:off x="11060033" y="1875733"/>
            <a:ext cx="890000" cy="8900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fr" sz="4400">
                <a:solidFill>
                  <a:schemeClr val="bg1"/>
                </a:solidFill>
                <a:latin typeface="Avenir Next" panose="020B0503020202020204" pitchFamily="34" charset="0"/>
              </a:rPr>
              <a:t>2</a:t>
            </a:r>
            <a:endParaRPr sz="4400">
              <a:solidFill>
                <a:schemeClr val="bg1"/>
              </a:solidFill>
              <a:latin typeface="Avenir Next" panose="020B0503020202020204" pitchFamily="34" charset="0"/>
            </a:endParaRPr>
          </a:p>
        </p:txBody>
      </p:sp>
      <p:sp>
        <p:nvSpPr>
          <p:cNvPr id="80" name="Google Shape;80;p16">
            <a:extLst>
              <a:ext uri="{FF2B5EF4-FFF2-40B4-BE49-F238E27FC236}">
                <a16:creationId xmlns:a16="http://schemas.microsoft.com/office/drawing/2014/main" id="{A51C7F9A-1618-146D-E6FB-3C891761E1E1}"/>
              </a:ext>
            </a:extLst>
          </p:cNvPr>
          <p:cNvSpPr/>
          <p:nvPr/>
        </p:nvSpPr>
        <p:spPr>
          <a:xfrm>
            <a:off x="11060033" y="3554700"/>
            <a:ext cx="890000" cy="8900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fr" sz="4400">
                <a:solidFill>
                  <a:schemeClr val="bg1"/>
                </a:solidFill>
                <a:latin typeface="Avenir Next" panose="020B0503020202020204" pitchFamily="34" charset="0"/>
              </a:rPr>
              <a:t>3</a:t>
            </a:r>
            <a:endParaRPr sz="4400">
              <a:solidFill>
                <a:schemeClr val="bg1"/>
              </a:solidFill>
              <a:latin typeface="Avenir Next" panose="020B0503020202020204" pitchFamily="34" charset="0"/>
            </a:endParaRPr>
          </a:p>
        </p:txBody>
      </p:sp>
      <p:sp>
        <p:nvSpPr>
          <p:cNvPr id="81" name="Google Shape;81;p16">
            <a:extLst>
              <a:ext uri="{FF2B5EF4-FFF2-40B4-BE49-F238E27FC236}">
                <a16:creationId xmlns:a16="http://schemas.microsoft.com/office/drawing/2014/main" id="{7B81EC6D-F1DA-346D-B36E-D53DA221C68F}"/>
              </a:ext>
            </a:extLst>
          </p:cNvPr>
          <p:cNvSpPr/>
          <p:nvPr/>
        </p:nvSpPr>
        <p:spPr>
          <a:xfrm>
            <a:off x="11060033" y="4994967"/>
            <a:ext cx="890000" cy="8900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fr" sz="4400">
                <a:solidFill>
                  <a:schemeClr val="bg1"/>
                </a:solidFill>
                <a:latin typeface="Avenir Next" panose="020B0503020202020204" pitchFamily="34" charset="0"/>
              </a:rPr>
              <a:t>4</a:t>
            </a:r>
            <a:endParaRPr sz="4400">
              <a:solidFill>
                <a:schemeClr val="bg1"/>
              </a:solidFill>
              <a:latin typeface="Avenir Next" panose="020B0503020202020204" pitchFamily="34" charset="0"/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D190D81F-5B0D-0803-47DF-EEA2C82976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fr-FR" smtClean="0"/>
              <a:pPr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202370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>
          <a:extLst>
            <a:ext uri="{FF2B5EF4-FFF2-40B4-BE49-F238E27FC236}">
              <a16:creationId xmlns:a16="http://schemas.microsoft.com/office/drawing/2014/main" id="{6B10A330-B9B5-1258-B69C-DE19DE58EF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>
            <a:extLst>
              <a:ext uri="{FF2B5EF4-FFF2-40B4-BE49-F238E27FC236}">
                <a16:creationId xmlns:a16="http://schemas.microsoft.com/office/drawing/2014/main" id="{DD5E9012-C7F1-7684-E641-75B02D21244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8369171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r>
              <a:rPr lang="fr" dirty="0">
                <a:latin typeface="Avenir Next" panose="020B0503020202020204" pitchFamily="34" charset="0"/>
              </a:rPr>
              <a:t>Bonnes pratiques de modélisation</a:t>
            </a:r>
            <a:endParaRPr dirty="0">
              <a:latin typeface="Avenir Next" panose="020B0503020202020204" pitchFamily="34" charset="0"/>
            </a:endParaRPr>
          </a:p>
        </p:txBody>
      </p:sp>
      <p:sp>
        <p:nvSpPr>
          <p:cNvPr id="76" name="Google Shape;76;p16">
            <a:extLst>
              <a:ext uri="{FF2B5EF4-FFF2-40B4-BE49-F238E27FC236}">
                <a16:creationId xmlns:a16="http://schemas.microsoft.com/office/drawing/2014/main" id="{B307EE3F-E29E-8E0B-52A0-6384B448BD8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15600" y="1563789"/>
            <a:ext cx="11360800" cy="454609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2500" lnSpcReduction="10000"/>
          </a:bodyPr>
          <a:lstStyle/>
          <a:p>
            <a:pPr marL="152396" indent="0">
              <a:buSzPct val="100000"/>
              <a:buNone/>
            </a:pPr>
            <a:r>
              <a:rPr lang="fr" dirty="0">
                <a:latin typeface="Avenir Next" panose="020B0503020202020204" pitchFamily="34" charset="0"/>
              </a:rPr>
              <a:t>Plusieurs niveaux de reproductibilité</a:t>
            </a:r>
          </a:p>
          <a:p>
            <a:pPr marL="152396" indent="0">
              <a:buSzPct val="100000"/>
              <a:buNone/>
            </a:pPr>
            <a:endParaRPr lang="fr" dirty="0">
              <a:latin typeface="Avenir Next" panose="020B0503020202020204" pitchFamily="34" charset="0"/>
            </a:endParaRPr>
          </a:p>
          <a:p>
            <a:pPr marL="666746" indent="-514350">
              <a:buSzPct val="100000"/>
              <a:buFont typeface="+mj-lt"/>
              <a:buAutoNum type="arabicPeriod"/>
            </a:pPr>
            <a:r>
              <a:rPr lang="fr" dirty="0">
                <a:solidFill>
                  <a:srgbClr val="C00000"/>
                </a:solidFill>
                <a:latin typeface="Avenir Next" panose="020B0503020202020204" pitchFamily="34" charset="0"/>
              </a:rPr>
              <a:t>Travailler par projets</a:t>
            </a:r>
          </a:p>
          <a:p>
            <a:pPr marL="666746" indent="-514350">
              <a:buSzPct val="100000"/>
              <a:buFont typeface="+mj-lt"/>
              <a:buAutoNum type="arabicPeriod"/>
            </a:pPr>
            <a:r>
              <a:rPr lang="fr" dirty="0">
                <a:latin typeface="Avenir Next" panose="020B0503020202020204" pitchFamily="34" charset="0"/>
              </a:rPr>
              <a:t>Utiliser des rapports reproductibles</a:t>
            </a:r>
          </a:p>
          <a:p>
            <a:pPr marL="666746" indent="-514350">
              <a:buSzPct val="100000"/>
              <a:buFont typeface="+mj-lt"/>
              <a:buAutoNum type="arabicPeriod"/>
            </a:pPr>
            <a:r>
              <a:rPr lang="fr" dirty="0">
                <a:solidFill>
                  <a:srgbClr val="C00000"/>
                </a:solidFill>
                <a:latin typeface="Avenir Next" panose="020B0503020202020204" pitchFamily="34" charset="0"/>
              </a:rPr>
              <a:t>Versionner son code</a:t>
            </a:r>
          </a:p>
          <a:p>
            <a:pPr marL="666746" indent="-514350">
              <a:buSzPct val="100000"/>
              <a:buFont typeface="+mj-lt"/>
              <a:buAutoNum type="arabicPeriod"/>
            </a:pPr>
            <a:r>
              <a:rPr lang="fr" dirty="0">
                <a:latin typeface="Avenir Next" panose="020B0503020202020204" pitchFamily="34" charset="0"/>
              </a:rPr>
              <a:t>Générer des pipelines automatisées</a:t>
            </a:r>
          </a:p>
          <a:p>
            <a:pPr marL="666746" indent="-514350">
              <a:buSzPct val="100000"/>
              <a:buFont typeface="+mj-lt"/>
              <a:buAutoNum type="arabicPeriod"/>
            </a:pPr>
            <a:r>
              <a:rPr lang="fr" dirty="0">
                <a:latin typeface="Avenir Next" panose="020B0503020202020204" pitchFamily="34" charset="0"/>
              </a:rPr>
              <a:t>Utiliser un environnement de travail reproductible</a:t>
            </a:r>
          </a:p>
          <a:p>
            <a:pPr marL="152396" indent="0">
              <a:buNone/>
            </a:pPr>
            <a:endParaRPr lang="fr" dirty="0">
              <a:latin typeface="Avenir Next" panose="020B0503020202020204" pitchFamily="34" charset="0"/>
            </a:endParaRPr>
          </a:p>
          <a:p>
            <a:pPr marL="666746" indent="-514350">
              <a:buFont typeface="+mj-lt"/>
              <a:buAutoNum type="arabicPeriod"/>
            </a:pPr>
            <a:endParaRPr lang="fr" dirty="0">
              <a:latin typeface="Avenir Next" panose="020B0503020202020204" pitchFamily="34" charset="0"/>
            </a:endParaRPr>
          </a:p>
          <a:p>
            <a:r>
              <a:rPr lang="fr" dirty="0">
                <a:latin typeface="Avenir Next" panose="020B0503020202020204" pitchFamily="34" charset="0"/>
              </a:rPr>
              <a:t>Pratiques incrémentales</a:t>
            </a:r>
            <a:endParaRPr dirty="0">
              <a:latin typeface="Avenir Next" panose="020B0503020202020204" pitchFamily="34" charset="0"/>
            </a:endParaRPr>
          </a:p>
          <a:p>
            <a:r>
              <a:rPr lang="fr" dirty="0">
                <a:latin typeface="Avenir Next" panose="020B0503020202020204" pitchFamily="34" charset="0"/>
              </a:rPr>
              <a:t>Ne pas tout appliquer d’un coup!</a:t>
            </a:r>
            <a:endParaRPr dirty="0">
              <a:latin typeface="Avenir Next" panose="020B0503020202020204" pitchFamily="34" charset="0"/>
            </a:endParaRPr>
          </a:p>
          <a:p>
            <a:r>
              <a:rPr lang="fr" dirty="0">
                <a:latin typeface="Avenir Next" panose="020B0503020202020204" pitchFamily="34" charset="0"/>
              </a:rPr>
              <a:t>Conseil:</a:t>
            </a:r>
            <a:endParaRPr dirty="0">
              <a:latin typeface="Avenir Next" panose="020B0503020202020204" pitchFamily="34" charset="0"/>
            </a:endParaRPr>
          </a:p>
          <a:p>
            <a:pPr lvl="1" indent="-440256">
              <a:buSzPts val="1600"/>
            </a:pPr>
            <a:r>
              <a:rPr lang="fr" sz="2133" dirty="0">
                <a:latin typeface="Avenir Next" panose="020B0503020202020204" pitchFamily="34" charset="0"/>
              </a:rPr>
              <a:t>Appliquer étapes 1 &amp; 3 pour projet </a:t>
            </a:r>
            <a:r>
              <a:rPr lang="fr" sz="2133" dirty="0" err="1">
                <a:latin typeface="Avenir Next" panose="020B0503020202020204" pitchFamily="34" charset="0"/>
              </a:rPr>
              <a:t>MétaTox</a:t>
            </a:r>
            <a:endParaRPr sz="2133" dirty="0">
              <a:latin typeface="Avenir Next" panose="020B0503020202020204" pitchFamily="34" charset="0"/>
            </a:endParaRPr>
          </a:p>
          <a:p>
            <a:pPr lvl="1" indent="-440256">
              <a:buSzPts val="1600"/>
            </a:pPr>
            <a:r>
              <a:rPr lang="fr" sz="2133" dirty="0">
                <a:latin typeface="Avenir Next" panose="020B0503020202020204" pitchFamily="34" charset="0"/>
              </a:rPr>
              <a:t>Réfléchir aux étapes 2, 4 &amp; 5 pour projets futurs</a:t>
            </a:r>
            <a:endParaRPr sz="2133" dirty="0">
              <a:latin typeface="Avenir Next" panose="020B0503020202020204" pitchFamily="34" charset="0"/>
            </a:endParaRPr>
          </a:p>
        </p:txBody>
      </p:sp>
      <p:sp>
        <p:nvSpPr>
          <p:cNvPr id="78" name="Google Shape;78;p16">
            <a:extLst>
              <a:ext uri="{FF2B5EF4-FFF2-40B4-BE49-F238E27FC236}">
                <a16:creationId xmlns:a16="http://schemas.microsoft.com/office/drawing/2014/main" id="{479F4FD8-3E10-1C62-40BE-E008B1542B8B}"/>
              </a:ext>
            </a:extLst>
          </p:cNvPr>
          <p:cNvSpPr/>
          <p:nvPr/>
        </p:nvSpPr>
        <p:spPr>
          <a:xfrm>
            <a:off x="11060033" y="341133"/>
            <a:ext cx="890000" cy="8900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fr" sz="4400" dirty="0">
                <a:solidFill>
                  <a:schemeClr val="bg1"/>
                </a:solidFill>
                <a:latin typeface="Avenir Next" panose="020B0503020202020204" pitchFamily="34" charset="0"/>
              </a:rPr>
              <a:t>1</a:t>
            </a:r>
            <a:endParaRPr sz="4400" dirty="0">
              <a:solidFill>
                <a:schemeClr val="bg1"/>
              </a:solidFill>
              <a:latin typeface="Avenir Next" panose="020B0503020202020204" pitchFamily="34" charset="0"/>
            </a:endParaRPr>
          </a:p>
        </p:txBody>
      </p:sp>
      <p:sp>
        <p:nvSpPr>
          <p:cNvPr id="79" name="Google Shape;79;p16">
            <a:extLst>
              <a:ext uri="{FF2B5EF4-FFF2-40B4-BE49-F238E27FC236}">
                <a16:creationId xmlns:a16="http://schemas.microsoft.com/office/drawing/2014/main" id="{B4A83B01-9B35-1F27-6054-861DA2B163F6}"/>
              </a:ext>
            </a:extLst>
          </p:cNvPr>
          <p:cNvSpPr/>
          <p:nvPr/>
        </p:nvSpPr>
        <p:spPr>
          <a:xfrm>
            <a:off x="11060033" y="1875733"/>
            <a:ext cx="890000" cy="8900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fr" sz="4400">
                <a:solidFill>
                  <a:schemeClr val="bg1"/>
                </a:solidFill>
                <a:latin typeface="Avenir Next" panose="020B0503020202020204" pitchFamily="34" charset="0"/>
              </a:rPr>
              <a:t>2</a:t>
            </a:r>
            <a:endParaRPr sz="4400">
              <a:solidFill>
                <a:schemeClr val="bg1"/>
              </a:solidFill>
              <a:latin typeface="Avenir Next" panose="020B0503020202020204" pitchFamily="34" charset="0"/>
            </a:endParaRPr>
          </a:p>
        </p:txBody>
      </p:sp>
      <p:sp>
        <p:nvSpPr>
          <p:cNvPr id="80" name="Google Shape;80;p16">
            <a:extLst>
              <a:ext uri="{FF2B5EF4-FFF2-40B4-BE49-F238E27FC236}">
                <a16:creationId xmlns:a16="http://schemas.microsoft.com/office/drawing/2014/main" id="{E9CE7AD5-9251-877B-4FAF-0CD10119DE4E}"/>
              </a:ext>
            </a:extLst>
          </p:cNvPr>
          <p:cNvSpPr/>
          <p:nvPr/>
        </p:nvSpPr>
        <p:spPr>
          <a:xfrm>
            <a:off x="11060033" y="3554700"/>
            <a:ext cx="890000" cy="8900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fr" sz="4400">
                <a:solidFill>
                  <a:schemeClr val="bg1"/>
                </a:solidFill>
                <a:latin typeface="Avenir Next" panose="020B0503020202020204" pitchFamily="34" charset="0"/>
              </a:rPr>
              <a:t>3</a:t>
            </a:r>
            <a:endParaRPr sz="4400">
              <a:solidFill>
                <a:schemeClr val="bg1"/>
              </a:solidFill>
              <a:latin typeface="Avenir Next" panose="020B0503020202020204" pitchFamily="34" charset="0"/>
            </a:endParaRPr>
          </a:p>
        </p:txBody>
      </p:sp>
      <p:sp>
        <p:nvSpPr>
          <p:cNvPr id="81" name="Google Shape;81;p16">
            <a:extLst>
              <a:ext uri="{FF2B5EF4-FFF2-40B4-BE49-F238E27FC236}">
                <a16:creationId xmlns:a16="http://schemas.microsoft.com/office/drawing/2014/main" id="{0F15E487-A402-2964-C8B1-8480520E046B}"/>
              </a:ext>
            </a:extLst>
          </p:cNvPr>
          <p:cNvSpPr/>
          <p:nvPr/>
        </p:nvSpPr>
        <p:spPr>
          <a:xfrm>
            <a:off x="11060033" y="4994967"/>
            <a:ext cx="890000" cy="8900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fr" sz="4400">
                <a:solidFill>
                  <a:schemeClr val="bg1"/>
                </a:solidFill>
                <a:latin typeface="Avenir Next" panose="020B0503020202020204" pitchFamily="34" charset="0"/>
              </a:rPr>
              <a:t>4</a:t>
            </a:r>
            <a:endParaRPr sz="4400">
              <a:solidFill>
                <a:schemeClr val="bg1"/>
              </a:solidFill>
              <a:latin typeface="Avenir Next" panose="020B0503020202020204" pitchFamily="34" charset="0"/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2D682940-7A01-A747-E2A1-719C8519634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fr-FR" smtClean="0"/>
              <a:pPr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306284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1110742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r>
              <a:rPr lang="fr" dirty="0">
                <a:latin typeface="Avenir Next" panose="020B0503020202020204" pitchFamily="34" charset="0"/>
              </a:rPr>
              <a:t>Bonnes pratiques de modélisation</a:t>
            </a:r>
            <a:endParaRPr dirty="0">
              <a:latin typeface="Avenir Next" panose="020B0503020202020204" pitchFamily="34" charset="0"/>
            </a:endParaRPr>
          </a:p>
          <a:p>
            <a:pPr>
              <a:lnSpc>
                <a:spcPct val="115000"/>
              </a:lnSpc>
              <a:spcAft>
                <a:spcPts val="1600"/>
              </a:spcAft>
            </a:pPr>
            <a:r>
              <a:rPr lang="fr-FR" sz="2400" dirty="0">
                <a:solidFill>
                  <a:srgbClr val="00B050"/>
                </a:solidFill>
                <a:latin typeface="Avenir Next" panose="020B0503020202020204" pitchFamily="34" charset="0"/>
              </a:rPr>
              <a:t>Travailler par projets</a:t>
            </a:r>
          </a:p>
        </p:txBody>
      </p:sp>
      <p:pic>
        <p:nvPicPr>
          <p:cNvPr id="87" name="Google Shape;8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4102" y="1797369"/>
            <a:ext cx="9115068" cy="4844501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768;g2a91ee48165_0_10">
            <a:extLst>
              <a:ext uri="{FF2B5EF4-FFF2-40B4-BE49-F238E27FC236}">
                <a16:creationId xmlns:a16="http://schemas.microsoft.com/office/drawing/2014/main" id="{440862D6-577F-4ACA-BF44-564A7F43F48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200"/>
          </a:xfrm>
          <a:prstGeom prst="rect">
            <a:avLst/>
          </a:prstGeom>
        </p:spPr>
        <p:txBody>
          <a:bodyPr spcFirstLastPara="1" wrap="square" lIns="91433" tIns="45700" rIns="91433" bIns="45700" anchor="ctr" anchorCtr="0">
            <a:noAutofit/>
          </a:bodyPr>
          <a:lstStyle/>
          <a:p>
            <a:fld id="{00000000-1234-1234-1234-123412341234}" type="slidenum">
              <a:rPr lang="fr-FR">
                <a:latin typeface="Avenir Next" panose="020B0503020202020204" pitchFamily="34" charset="0"/>
              </a:rPr>
              <a:pPr/>
              <a:t>6</a:t>
            </a:fld>
            <a:endParaRPr>
              <a:latin typeface="Avenir Next" panose="020B0503020202020204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>
            <a:spLocks noGrp="1"/>
          </p:cNvSpPr>
          <p:nvPr>
            <p:ph type="title"/>
          </p:nvPr>
        </p:nvSpPr>
        <p:spPr>
          <a:xfrm>
            <a:off x="415600" y="593366"/>
            <a:ext cx="11360800" cy="1119055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r>
              <a:rPr lang="fr" dirty="0">
                <a:latin typeface="Avenir Next" panose="020B0503020202020204" pitchFamily="34" charset="0"/>
              </a:rPr>
              <a:t>Bonnes pratiques de modélisation</a:t>
            </a:r>
            <a:endParaRPr dirty="0">
              <a:latin typeface="Avenir Next" panose="020B0503020202020204" pitchFamily="34" charset="0"/>
            </a:endParaRPr>
          </a:p>
          <a:p>
            <a:pPr>
              <a:lnSpc>
                <a:spcPct val="115000"/>
              </a:lnSpc>
              <a:spcAft>
                <a:spcPts val="1600"/>
              </a:spcAft>
            </a:pPr>
            <a:r>
              <a:rPr lang="fr-FR" sz="2400" dirty="0">
                <a:solidFill>
                  <a:srgbClr val="00B050"/>
                </a:solidFill>
                <a:latin typeface="Avenir Next" panose="020B0503020202020204" pitchFamily="34" charset="0"/>
              </a:rPr>
              <a:t>Travailler par projets</a:t>
            </a:r>
            <a:endParaRPr dirty="0">
              <a:solidFill>
                <a:srgbClr val="00B050"/>
              </a:solidFill>
              <a:latin typeface="Avenir Next" panose="020B0503020202020204" pitchFamily="34" charset="0"/>
            </a:endParaRPr>
          </a:p>
        </p:txBody>
      </p:sp>
      <p:sp>
        <p:nvSpPr>
          <p:cNvPr id="93" name="Google Shape;93;p18"/>
          <p:cNvSpPr txBox="1">
            <a:spLocks noGrp="1"/>
          </p:cNvSpPr>
          <p:nvPr>
            <p:ph type="body" idx="1"/>
          </p:nvPr>
        </p:nvSpPr>
        <p:spPr>
          <a:xfrm>
            <a:off x="415600" y="2539600"/>
            <a:ext cx="9860514" cy="4318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r>
              <a:rPr lang="fr" dirty="0">
                <a:latin typeface="Avenir Next" panose="020B0503020202020204" pitchFamily="34" charset="0"/>
              </a:rPr>
              <a:t>Séparer données brutes et données “nettoyées”</a:t>
            </a:r>
            <a:endParaRPr dirty="0">
              <a:latin typeface="Avenir Next" panose="020B0503020202020204" pitchFamily="34" charset="0"/>
            </a:endParaRPr>
          </a:p>
          <a:p>
            <a:r>
              <a:rPr lang="fr" dirty="0">
                <a:latin typeface="Avenir Next" panose="020B0503020202020204" pitchFamily="34" charset="0"/>
              </a:rPr>
              <a:t>Utiliser scripts pour nettoyer/combiner données</a:t>
            </a:r>
            <a:endParaRPr dirty="0">
              <a:latin typeface="Avenir Next" panose="020B0503020202020204" pitchFamily="34" charset="0"/>
            </a:endParaRPr>
          </a:p>
          <a:p>
            <a:r>
              <a:rPr lang="fr" dirty="0">
                <a:latin typeface="Avenir Next" panose="020B0503020202020204" pitchFamily="34" charset="0"/>
              </a:rPr>
              <a:t>Séparer scripts analyses et visualisation</a:t>
            </a:r>
            <a:endParaRPr dirty="0">
              <a:latin typeface="Avenir Next" panose="020B0503020202020204" pitchFamily="34" charset="0"/>
            </a:endParaRPr>
          </a:p>
          <a:p>
            <a:r>
              <a:rPr lang="fr" dirty="0">
                <a:latin typeface="Avenir Next" panose="020B0503020202020204" pitchFamily="34" charset="0"/>
              </a:rPr>
              <a:t>Stocker résultats séparément</a:t>
            </a:r>
            <a:endParaRPr dirty="0">
              <a:latin typeface="Avenir Next" panose="020B0503020202020204" pitchFamily="34" charset="0"/>
            </a:endParaRPr>
          </a:p>
          <a:p>
            <a:pPr marL="0" indent="0">
              <a:spcBef>
                <a:spcPts val="1600"/>
              </a:spcBef>
              <a:buNone/>
            </a:pPr>
            <a:r>
              <a:rPr lang="fr" dirty="0">
                <a:latin typeface="Avenir Next" panose="020B0503020202020204" pitchFamily="34" charset="0"/>
              </a:rPr>
              <a:t>Conseil</a:t>
            </a:r>
            <a:endParaRPr dirty="0">
              <a:latin typeface="Avenir Next" panose="020B0503020202020204" pitchFamily="34" charset="0"/>
            </a:endParaRPr>
          </a:p>
          <a:p>
            <a:pPr>
              <a:spcBef>
                <a:spcPts val="1600"/>
              </a:spcBef>
            </a:pPr>
            <a:r>
              <a:rPr lang="fr" dirty="0">
                <a:latin typeface="Avenir Next" panose="020B0503020202020204" pitchFamily="34" charset="0"/>
              </a:rPr>
              <a:t>Projet </a:t>
            </a:r>
            <a:r>
              <a:rPr lang="fr" dirty="0" err="1">
                <a:latin typeface="Avenir Next" panose="020B0503020202020204" pitchFamily="34" charset="0"/>
              </a:rPr>
              <a:t>RStudio</a:t>
            </a:r>
            <a:r>
              <a:rPr lang="fr" dirty="0">
                <a:latin typeface="Avenir Next" panose="020B0503020202020204" pitchFamily="34" charset="0"/>
              </a:rPr>
              <a:t> et librairie </a:t>
            </a:r>
            <a:r>
              <a:rPr lang="fr" u="sng" dirty="0">
                <a:solidFill>
                  <a:schemeClr val="hlink"/>
                </a:solidFill>
                <a:latin typeface="Avenir Next" panose="020B0503020202020204" pitchFamily="34" charset="0"/>
                <a:hlinkClick r:id="rId3"/>
              </a:rPr>
              <a:t>{here}</a:t>
            </a:r>
            <a:r>
              <a:rPr lang="fr" dirty="0">
                <a:latin typeface="Avenir Next" panose="020B0503020202020204" pitchFamily="34" charset="0"/>
              </a:rPr>
              <a:t> pour gérer vos fichiers</a:t>
            </a:r>
            <a:endParaRPr dirty="0">
              <a:latin typeface="Avenir Next" panose="020B0503020202020204" pitchFamily="34" charset="0"/>
            </a:endParaRPr>
          </a:p>
        </p:txBody>
      </p:sp>
      <p:pic>
        <p:nvPicPr>
          <p:cNvPr id="94" name="Google Shape;9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23233" y="157968"/>
            <a:ext cx="4235299" cy="2251001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768;g2a91ee48165_0_10">
            <a:extLst>
              <a:ext uri="{FF2B5EF4-FFF2-40B4-BE49-F238E27FC236}">
                <a16:creationId xmlns:a16="http://schemas.microsoft.com/office/drawing/2014/main" id="{E54E95F4-BC3B-4566-B8F4-0A8A8BF8D42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200"/>
          </a:xfrm>
          <a:prstGeom prst="rect">
            <a:avLst/>
          </a:prstGeom>
        </p:spPr>
        <p:txBody>
          <a:bodyPr spcFirstLastPara="1" wrap="square" lIns="91433" tIns="45700" rIns="91433" bIns="45700" anchor="ctr" anchorCtr="0">
            <a:noAutofit/>
          </a:bodyPr>
          <a:lstStyle/>
          <a:p>
            <a:fld id="{00000000-1234-1234-1234-123412341234}" type="slidenum">
              <a:rPr lang="fr-FR">
                <a:latin typeface="Avenir Next" panose="020B0503020202020204" pitchFamily="34" charset="0"/>
              </a:rPr>
              <a:pPr/>
              <a:t>7</a:t>
            </a:fld>
            <a:endParaRPr>
              <a:latin typeface="Avenir Next" panose="020B0503020202020204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>
          <a:extLst>
            <a:ext uri="{FF2B5EF4-FFF2-40B4-BE49-F238E27FC236}">
              <a16:creationId xmlns:a16="http://schemas.microsoft.com/office/drawing/2014/main" id="{081B83E0-663E-147B-0D98-45A011DD7D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>
            <a:extLst>
              <a:ext uri="{FF2B5EF4-FFF2-40B4-BE49-F238E27FC236}">
                <a16:creationId xmlns:a16="http://schemas.microsoft.com/office/drawing/2014/main" id="{7E16C64F-4498-A315-EC47-C91F7723541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1110742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r>
              <a:rPr lang="fr" dirty="0">
                <a:latin typeface="Avenir Next" panose="020B0503020202020204" pitchFamily="34" charset="0"/>
              </a:rPr>
              <a:t>Bonnes pratiques de modélisation</a:t>
            </a:r>
            <a:endParaRPr dirty="0">
              <a:latin typeface="Avenir Next" panose="020B0503020202020204" pitchFamily="34" charset="0"/>
            </a:endParaRPr>
          </a:p>
          <a:p>
            <a:pPr>
              <a:lnSpc>
                <a:spcPct val="115000"/>
              </a:lnSpc>
              <a:spcAft>
                <a:spcPts val="1600"/>
              </a:spcAft>
            </a:pPr>
            <a:r>
              <a:rPr lang="fr-FR" sz="2400" dirty="0">
                <a:solidFill>
                  <a:srgbClr val="00B050"/>
                </a:solidFill>
                <a:latin typeface="Avenir Next" panose="020B0503020202020204" pitchFamily="34" charset="0"/>
              </a:rPr>
              <a:t>Travailler par projets</a:t>
            </a:r>
            <a:endParaRPr dirty="0">
              <a:solidFill>
                <a:srgbClr val="00B050"/>
              </a:solidFill>
              <a:latin typeface="Avenir Next" panose="020B0503020202020204" pitchFamily="34" charset="0"/>
            </a:endParaRPr>
          </a:p>
        </p:txBody>
      </p:sp>
      <p:sp>
        <p:nvSpPr>
          <p:cNvPr id="4" name="Google Shape;768;g2a91ee48165_0_10">
            <a:extLst>
              <a:ext uri="{FF2B5EF4-FFF2-40B4-BE49-F238E27FC236}">
                <a16:creationId xmlns:a16="http://schemas.microsoft.com/office/drawing/2014/main" id="{2660EC7F-E8D2-9151-ECD1-5964E1D56A86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200"/>
          </a:xfrm>
          <a:prstGeom prst="rect">
            <a:avLst/>
          </a:prstGeom>
        </p:spPr>
        <p:txBody>
          <a:bodyPr spcFirstLastPara="1" wrap="square" lIns="91433" tIns="45700" rIns="91433" bIns="45700" anchor="ctr" anchorCtr="0">
            <a:noAutofit/>
          </a:bodyPr>
          <a:lstStyle/>
          <a:p>
            <a:fld id="{00000000-1234-1234-1234-123412341234}" type="slidenum">
              <a:rPr lang="fr-FR">
                <a:latin typeface="Avenir Next" panose="020B0503020202020204" pitchFamily="34" charset="0"/>
              </a:rPr>
              <a:pPr/>
              <a:t>8</a:t>
            </a:fld>
            <a:endParaRPr>
              <a:latin typeface="Avenir Next" panose="020B0503020202020204" pitchFamily="34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94CED17-C125-1B0A-2D47-A169267179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984" y="2201259"/>
            <a:ext cx="10076033" cy="3869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27752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>
          <a:extLst>
            <a:ext uri="{FF2B5EF4-FFF2-40B4-BE49-F238E27FC236}">
              <a16:creationId xmlns:a16="http://schemas.microsoft.com/office/drawing/2014/main" id="{84BC7525-6A2C-5114-9975-1B3A525F0E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>
            <a:extLst>
              <a:ext uri="{FF2B5EF4-FFF2-40B4-BE49-F238E27FC236}">
                <a16:creationId xmlns:a16="http://schemas.microsoft.com/office/drawing/2014/main" id="{F7359D27-3834-1754-C128-AB4AF7B8059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1110742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fontScale="90000"/>
          </a:bodyPr>
          <a:lstStyle/>
          <a:p>
            <a:r>
              <a:rPr lang="fr" dirty="0">
                <a:latin typeface="Avenir Next" panose="020B0503020202020204" pitchFamily="34" charset="0"/>
              </a:rPr>
              <a:t>Bonnes pratiques de modélisation</a:t>
            </a:r>
            <a:endParaRPr dirty="0">
              <a:latin typeface="Avenir Next" panose="020B0503020202020204" pitchFamily="34" charset="0"/>
            </a:endParaRPr>
          </a:p>
          <a:p>
            <a:pPr>
              <a:lnSpc>
                <a:spcPct val="115000"/>
              </a:lnSpc>
              <a:spcAft>
                <a:spcPts val="1600"/>
              </a:spcAft>
            </a:pPr>
            <a:r>
              <a:rPr lang="fr-FR" sz="2400" dirty="0">
                <a:solidFill>
                  <a:srgbClr val="00B050"/>
                </a:solidFill>
                <a:latin typeface="Avenir Next" panose="020B0503020202020204" pitchFamily="34" charset="0"/>
              </a:rPr>
              <a:t>Travailler par projets</a:t>
            </a:r>
            <a:endParaRPr dirty="0">
              <a:solidFill>
                <a:srgbClr val="00B050"/>
              </a:solidFill>
              <a:latin typeface="Avenir Next" panose="020B0503020202020204" pitchFamily="34" charset="0"/>
            </a:endParaRPr>
          </a:p>
        </p:txBody>
      </p:sp>
      <p:sp>
        <p:nvSpPr>
          <p:cNvPr id="4" name="Google Shape;768;g2a91ee48165_0_10">
            <a:extLst>
              <a:ext uri="{FF2B5EF4-FFF2-40B4-BE49-F238E27FC236}">
                <a16:creationId xmlns:a16="http://schemas.microsoft.com/office/drawing/2014/main" id="{10498DFD-084B-66EB-F030-872D0C58012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1"/>
            <a:ext cx="2743200" cy="365200"/>
          </a:xfrm>
          <a:prstGeom prst="rect">
            <a:avLst/>
          </a:prstGeom>
        </p:spPr>
        <p:txBody>
          <a:bodyPr spcFirstLastPara="1" wrap="square" lIns="91433" tIns="45700" rIns="91433" bIns="45700" anchor="ctr" anchorCtr="0">
            <a:noAutofit/>
          </a:bodyPr>
          <a:lstStyle/>
          <a:p>
            <a:fld id="{00000000-1234-1234-1234-123412341234}" type="slidenum">
              <a:rPr lang="fr-FR">
                <a:latin typeface="Avenir Next" panose="020B0503020202020204" pitchFamily="34" charset="0"/>
              </a:rPr>
              <a:pPr/>
              <a:t>9</a:t>
            </a:fld>
            <a:endParaRPr>
              <a:latin typeface="Avenir Next" panose="020B0503020202020204" pitchFamily="34" charset="0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03D35D2F-844A-0FCC-611F-A85FEA99C4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984" y="1950887"/>
            <a:ext cx="10076033" cy="38690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40953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591</TotalTime>
  <Words>750</Words>
  <Application>Microsoft Macintosh PowerPoint</Application>
  <PresentationFormat>Grand écran</PresentationFormat>
  <Paragraphs>190</Paragraphs>
  <Slides>25</Slides>
  <Notes>25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25</vt:i4>
      </vt:variant>
    </vt:vector>
  </HeadingPairs>
  <TitlesOfParts>
    <vt:vector size="29" baseType="lpstr">
      <vt:lpstr>Arial</vt:lpstr>
      <vt:lpstr>Calibri</vt:lpstr>
      <vt:lpstr>Avenir Next</vt:lpstr>
      <vt:lpstr>Office Theme</vt:lpstr>
      <vt:lpstr>Présentation PowerPoint</vt:lpstr>
      <vt:lpstr>Crise de la reproductibilité &amp; Science Ouverte : Enjeux</vt:lpstr>
      <vt:lpstr>Bonnes pratiques de modélisation</vt:lpstr>
      <vt:lpstr>Bonnes pratiques de modélisation</vt:lpstr>
      <vt:lpstr>Bonnes pratiques de modélisation</vt:lpstr>
      <vt:lpstr>Bonnes pratiques de modélisation Travailler par projets</vt:lpstr>
      <vt:lpstr>Bonnes pratiques de modélisation Travailler par projets</vt:lpstr>
      <vt:lpstr>Bonnes pratiques de modélisation Travailler par projets</vt:lpstr>
      <vt:lpstr>Bonnes pratiques de modélisation Travailler par projets</vt:lpstr>
      <vt:lpstr>Bonnes pratiques de modélisation Travailler par projets</vt:lpstr>
      <vt:lpstr>Bonnes pratiques de modélisation Utiliser des rapports reproductibles</vt:lpstr>
      <vt:lpstr>Bonnes pratiques de modélisation Versionner son code</vt:lpstr>
      <vt:lpstr>Bonnes pratiques de modélisation git en (très) bref</vt:lpstr>
      <vt:lpstr>Bonnes pratiques de modélisation git en (très) bref</vt:lpstr>
      <vt:lpstr>Bonnes pratiques de modélisation git en (très) bref</vt:lpstr>
      <vt:lpstr>Bonnes pratiques de modélisation git en (très) bref</vt:lpstr>
      <vt:lpstr>Bonnes pratiques de modélisation Créer des pipelines d’analyses automatisées</vt:lpstr>
      <vt:lpstr>Bonnes pratiques de modélisation Créer des pipelines d’analyses automatisées</vt:lpstr>
      <vt:lpstr>Bonnes pratiques de modélisation Créer des pipelines d’analyses automatisées</vt:lpstr>
      <vt:lpstr>Bonnes pratiques de modélisation Générer un environnement de travail reproductible</vt:lpstr>
      <vt:lpstr>Bonnes pratiques de modélisation Générer un environnement de travail reproductible</vt:lpstr>
      <vt:lpstr>Bonnes pratiques de modélisation Générer un environnement de travail reproductible</vt:lpstr>
      <vt:lpstr>Bonnes pratiques de modélisation Pour aller plus loin</vt:lpstr>
      <vt:lpstr>Pratique : Rapports reproductible avec Rstudio &amp; Quarto</vt:lpstr>
      <vt:lpstr>Pratique : Versionnage avec git, GitHub Desktop et RStudio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BEAUDOUIN Remy</dc:creator>
  <cp:lastModifiedBy>Raphaël Royauté</cp:lastModifiedBy>
  <cp:revision>28</cp:revision>
  <dcterms:created xsi:type="dcterms:W3CDTF">2023-12-12T19:55:22Z</dcterms:created>
  <dcterms:modified xsi:type="dcterms:W3CDTF">2025-01-08T08:20:56Z</dcterms:modified>
</cp:coreProperties>
</file>